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50" r:id="rId4"/>
    <p:sldId id="301" r:id="rId5"/>
    <p:sldId id="309" r:id="rId6"/>
    <p:sldId id="322" r:id="rId7"/>
    <p:sldId id="323" r:id="rId8"/>
    <p:sldId id="302" r:id="rId9"/>
    <p:sldId id="303" r:id="rId10"/>
    <p:sldId id="304" r:id="rId11"/>
    <p:sldId id="306" r:id="rId12"/>
    <p:sldId id="307" r:id="rId13"/>
    <p:sldId id="296" r:id="rId14"/>
    <p:sldId id="313" r:id="rId15"/>
    <p:sldId id="348" r:id="rId16"/>
    <p:sldId id="270" r:id="rId17"/>
    <p:sldId id="346" r:id="rId18"/>
    <p:sldId id="324" r:id="rId19"/>
    <p:sldId id="325" r:id="rId20"/>
    <p:sldId id="326" r:id="rId21"/>
    <p:sldId id="327" r:id="rId22"/>
    <p:sldId id="328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9" r:id="rId36"/>
    <p:sldId id="347" r:id="rId37"/>
    <p:sldId id="310" r:id="rId38"/>
    <p:sldId id="314" r:id="rId39"/>
    <p:sldId id="315" r:id="rId40"/>
    <p:sldId id="319" r:id="rId41"/>
    <p:sldId id="343" r:id="rId42"/>
    <p:sldId id="297" r:id="rId43"/>
    <p:sldId id="308" r:id="rId44"/>
    <p:sldId id="318" r:id="rId45"/>
    <p:sldId id="345" r:id="rId46"/>
    <p:sldId id="320" r:id="rId47"/>
    <p:sldId id="317" r:id="rId48"/>
    <p:sldId id="352" r:id="rId49"/>
    <p:sldId id="353" r:id="rId50"/>
    <p:sldId id="292" r:id="rId51"/>
    <p:sldId id="35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688" autoAdjust="0"/>
  </p:normalViewPr>
  <p:slideViewPr>
    <p:cSldViewPr snapToGrid="0">
      <p:cViewPr varScale="1">
        <p:scale>
          <a:sx n="121" d="100"/>
          <a:sy n="121" d="100"/>
        </p:scale>
        <p:origin x="12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ker, Andrew" userId="1cc3726c-d270-483a-b482-9b1650b8edc7" providerId="ADAL" clId="{B2AAD31D-7D97-43F8-8A58-640990D91F06}"/>
    <pc:docChg chg="undo custSel addSld delSld modSld sldOrd">
      <pc:chgData name="Baker, Andrew" userId="1cc3726c-d270-483a-b482-9b1650b8edc7" providerId="ADAL" clId="{B2AAD31D-7D97-43F8-8A58-640990D91F06}" dt="2022-05-23T11:23:14.068" v="373" actId="113"/>
      <pc:docMkLst>
        <pc:docMk/>
      </pc:docMkLst>
      <pc:sldChg chg="modSp mod">
        <pc:chgData name="Baker, Andrew" userId="1cc3726c-d270-483a-b482-9b1650b8edc7" providerId="ADAL" clId="{B2AAD31D-7D97-43F8-8A58-640990D91F06}" dt="2022-05-17T13:13:02.792" v="188" actId="20577"/>
        <pc:sldMkLst>
          <pc:docMk/>
          <pc:sldMk cId="2433977909" sldId="257"/>
        </pc:sldMkLst>
        <pc:spChg chg="mod">
          <ac:chgData name="Baker, Andrew" userId="1cc3726c-d270-483a-b482-9b1650b8edc7" providerId="ADAL" clId="{B2AAD31D-7D97-43F8-8A58-640990D91F06}" dt="2022-05-17T13:13:02.792" v="188" actId="20577"/>
          <ac:spMkLst>
            <pc:docMk/>
            <pc:sldMk cId="2433977909" sldId="257"/>
            <ac:spMk id="3" creationId="{EED0435B-1BFA-4842-BD29-1A3AB2B96DEA}"/>
          </ac:spMkLst>
        </pc:spChg>
      </pc:sldChg>
      <pc:sldChg chg="modNotesTx">
        <pc:chgData name="Baker, Andrew" userId="1cc3726c-d270-483a-b482-9b1650b8edc7" providerId="ADAL" clId="{B2AAD31D-7D97-43F8-8A58-640990D91F06}" dt="2022-05-17T13:14:22.939" v="193" actId="20577"/>
        <pc:sldMkLst>
          <pc:docMk/>
          <pc:sldMk cId="166002797" sldId="270"/>
        </pc:sldMkLst>
      </pc:sldChg>
      <pc:sldChg chg="modSp del mod">
        <pc:chgData name="Baker, Andrew" userId="1cc3726c-d270-483a-b482-9b1650b8edc7" providerId="ADAL" clId="{B2AAD31D-7D97-43F8-8A58-640990D91F06}" dt="2022-05-17T13:12:53.784" v="185" actId="2696"/>
        <pc:sldMkLst>
          <pc:docMk/>
          <pc:sldMk cId="970789714" sldId="285"/>
        </pc:sldMkLst>
        <pc:spChg chg="mod">
          <ac:chgData name="Baker, Andrew" userId="1cc3726c-d270-483a-b482-9b1650b8edc7" providerId="ADAL" clId="{B2AAD31D-7D97-43F8-8A58-640990D91F06}" dt="2022-05-10T09:12:43.055" v="62" actId="207"/>
          <ac:spMkLst>
            <pc:docMk/>
            <pc:sldMk cId="970789714" sldId="285"/>
            <ac:spMk id="2" creationId="{224C5584-B638-4AC9-8314-E2DADA4E3FD7}"/>
          </ac:spMkLst>
        </pc:spChg>
      </pc:sldChg>
      <pc:sldChg chg="addSp delSp modSp mod">
        <pc:chgData name="Baker, Andrew" userId="1cc3726c-d270-483a-b482-9b1650b8edc7" providerId="ADAL" clId="{B2AAD31D-7D97-43F8-8A58-640990D91F06}" dt="2022-05-23T09:30:51.493" v="372" actId="20577"/>
        <pc:sldMkLst>
          <pc:docMk/>
          <pc:sldMk cId="2986444052" sldId="297"/>
        </pc:sldMkLst>
        <pc:spChg chg="add del">
          <ac:chgData name="Baker, Andrew" userId="1cc3726c-d270-483a-b482-9b1650b8edc7" providerId="ADAL" clId="{B2AAD31D-7D97-43F8-8A58-640990D91F06}" dt="2022-05-23T09:30:49.737" v="365"/>
          <ac:spMkLst>
            <pc:docMk/>
            <pc:sldMk cId="2986444052" sldId="297"/>
            <ac:spMk id="2" creationId="{13F9994A-E096-4453-AC45-6CB97CD28682}"/>
          </ac:spMkLst>
        </pc:spChg>
        <pc:spChg chg="mod">
          <ac:chgData name="Baker, Andrew" userId="1cc3726c-d270-483a-b482-9b1650b8edc7" providerId="ADAL" clId="{B2AAD31D-7D97-43F8-8A58-640990D91F06}" dt="2022-05-23T09:30:51.493" v="372" actId="20577"/>
          <ac:spMkLst>
            <pc:docMk/>
            <pc:sldMk cId="2986444052" sldId="297"/>
            <ac:spMk id="7" creationId="{88F7EAE9-D4C0-40DF-8D91-C49D746DEF88}"/>
          </ac:spMkLst>
        </pc:spChg>
      </pc:sldChg>
      <pc:sldChg chg="modNotesTx">
        <pc:chgData name="Baker, Andrew" userId="1cc3726c-d270-483a-b482-9b1650b8edc7" providerId="ADAL" clId="{B2AAD31D-7D97-43F8-8A58-640990D91F06}" dt="2022-05-17T13:14:12.930" v="192"/>
        <pc:sldMkLst>
          <pc:docMk/>
          <pc:sldMk cId="1648045934" sldId="313"/>
        </pc:sldMkLst>
      </pc:sldChg>
      <pc:sldChg chg="modNotesTx">
        <pc:chgData name="Baker, Andrew" userId="1cc3726c-d270-483a-b482-9b1650b8edc7" providerId="ADAL" clId="{B2AAD31D-7D97-43F8-8A58-640990D91F06}" dt="2022-05-17T13:15:23.688" v="196"/>
        <pc:sldMkLst>
          <pc:docMk/>
          <pc:sldMk cId="1086095171" sldId="314"/>
        </pc:sldMkLst>
      </pc:sldChg>
      <pc:sldChg chg="modSp mod">
        <pc:chgData name="Baker, Andrew" userId="1cc3726c-d270-483a-b482-9b1650b8edc7" providerId="ADAL" clId="{B2AAD31D-7D97-43F8-8A58-640990D91F06}" dt="2022-05-10T09:39:03.021" v="78" actId="20577"/>
        <pc:sldMkLst>
          <pc:docMk/>
          <pc:sldMk cId="3623037861" sldId="325"/>
        </pc:sldMkLst>
        <pc:spChg chg="mod">
          <ac:chgData name="Baker, Andrew" userId="1cc3726c-d270-483a-b482-9b1650b8edc7" providerId="ADAL" clId="{B2AAD31D-7D97-43F8-8A58-640990D91F06}" dt="2022-05-10T09:39:03.021" v="78" actId="20577"/>
          <ac:spMkLst>
            <pc:docMk/>
            <pc:sldMk cId="3623037861" sldId="325"/>
            <ac:spMk id="10" creationId="{19DA6C10-353A-432A-9FD6-94ACB1A887DA}"/>
          </ac:spMkLst>
        </pc:spChg>
      </pc:sldChg>
      <pc:sldChg chg="addSp modSp mod">
        <pc:chgData name="Baker, Andrew" userId="1cc3726c-d270-483a-b482-9b1650b8edc7" providerId="ADAL" clId="{B2AAD31D-7D97-43F8-8A58-640990D91F06}" dt="2022-05-23T09:21:32.903" v="357" actId="1036"/>
        <pc:sldMkLst>
          <pc:docMk/>
          <pc:sldMk cId="844044932" sldId="336"/>
        </pc:sldMkLst>
        <pc:cxnChg chg="add mod">
          <ac:chgData name="Baker, Andrew" userId="1cc3726c-d270-483a-b482-9b1650b8edc7" providerId="ADAL" clId="{B2AAD31D-7D97-43F8-8A58-640990D91F06}" dt="2022-05-23T09:21:32.903" v="357" actId="1036"/>
          <ac:cxnSpMkLst>
            <pc:docMk/>
            <pc:sldMk cId="844044932" sldId="336"/>
            <ac:cxnSpMk id="9" creationId="{F079FE55-7CA0-46AE-BF9D-3C33939B7F22}"/>
          </ac:cxnSpMkLst>
        </pc:cxnChg>
      </pc:sldChg>
      <pc:sldChg chg="modSp mod">
        <pc:chgData name="Baker, Andrew" userId="1cc3726c-d270-483a-b482-9b1650b8edc7" providerId="ADAL" clId="{B2AAD31D-7D97-43F8-8A58-640990D91F06}" dt="2022-05-10T09:13:33.861" v="74" actId="207"/>
        <pc:sldMkLst>
          <pc:docMk/>
          <pc:sldMk cId="237563556" sldId="348"/>
        </pc:sldMkLst>
        <pc:spChg chg="mod">
          <ac:chgData name="Baker, Andrew" userId="1cc3726c-d270-483a-b482-9b1650b8edc7" providerId="ADAL" clId="{B2AAD31D-7D97-43F8-8A58-640990D91F06}" dt="2022-05-10T09:13:33.861" v="74" actId="207"/>
          <ac:spMkLst>
            <pc:docMk/>
            <pc:sldMk cId="237563556" sldId="348"/>
            <ac:spMk id="2" creationId="{F999FC7D-CB6F-4ACE-A034-C8DFFB7EECF0}"/>
          </ac:spMkLst>
        </pc:spChg>
      </pc:sldChg>
      <pc:sldChg chg="addSp modSp mod">
        <pc:chgData name="Baker, Andrew" userId="1cc3726c-d270-483a-b482-9b1650b8edc7" providerId="ADAL" clId="{B2AAD31D-7D97-43F8-8A58-640990D91F06}" dt="2022-05-10T09:12:31.706" v="61" actId="1036"/>
        <pc:sldMkLst>
          <pc:docMk/>
          <pc:sldMk cId="353959048" sldId="350"/>
        </pc:sldMkLst>
        <pc:spChg chg="mod">
          <ac:chgData name="Baker, Andrew" userId="1cc3726c-d270-483a-b482-9b1650b8edc7" providerId="ADAL" clId="{B2AAD31D-7D97-43F8-8A58-640990D91F06}" dt="2022-05-10T09:11:57.196" v="37" actId="20577"/>
          <ac:spMkLst>
            <pc:docMk/>
            <pc:sldMk cId="353959048" sldId="350"/>
            <ac:spMk id="2" creationId="{224C5584-B638-4AC9-8314-E2DADA4E3FD7}"/>
          </ac:spMkLst>
        </pc:spChg>
        <pc:spChg chg="mod">
          <ac:chgData name="Baker, Andrew" userId="1cc3726c-d270-483a-b482-9b1650b8edc7" providerId="ADAL" clId="{B2AAD31D-7D97-43F8-8A58-640990D91F06}" dt="2022-05-10T09:12:04.385" v="39" actId="14100"/>
          <ac:spMkLst>
            <pc:docMk/>
            <pc:sldMk cId="353959048" sldId="350"/>
            <ac:spMk id="3" creationId="{0DDB47FF-26E3-447C-9E46-77E50EEB2E88}"/>
          </ac:spMkLst>
        </pc:spChg>
        <pc:picChg chg="mod">
          <ac:chgData name="Baker, Andrew" userId="1cc3726c-d270-483a-b482-9b1650b8edc7" providerId="ADAL" clId="{B2AAD31D-7D97-43F8-8A58-640990D91F06}" dt="2022-05-10T09:12:31.706" v="61" actId="1036"/>
          <ac:picMkLst>
            <pc:docMk/>
            <pc:sldMk cId="353959048" sldId="350"/>
            <ac:picMk id="7" creationId="{E87AAEAB-B1D5-4524-AE90-4C124C2B54D8}"/>
          </ac:picMkLst>
        </pc:picChg>
        <pc:picChg chg="add mod">
          <ac:chgData name="Baker, Andrew" userId="1cc3726c-d270-483a-b482-9b1650b8edc7" providerId="ADAL" clId="{B2AAD31D-7D97-43F8-8A58-640990D91F06}" dt="2022-05-10T09:12:17.124" v="57" actId="1038"/>
          <ac:picMkLst>
            <pc:docMk/>
            <pc:sldMk cId="353959048" sldId="350"/>
            <ac:picMk id="1026" creationId="{A30F3A4A-B48A-4EC6-B64D-1530501A7E28}"/>
          </ac:picMkLst>
        </pc:picChg>
      </pc:sldChg>
      <pc:sldChg chg="del">
        <pc:chgData name="Baker, Andrew" userId="1cc3726c-d270-483a-b482-9b1650b8edc7" providerId="ADAL" clId="{B2AAD31D-7D97-43F8-8A58-640990D91F06}" dt="2022-05-10T09:11:02.387" v="26" actId="2696"/>
        <pc:sldMkLst>
          <pc:docMk/>
          <pc:sldMk cId="384557377" sldId="351"/>
        </pc:sldMkLst>
      </pc:sldChg>
      <pc:sldChg chg="addSp delSp modSp add mod ord modNotesTx">
        <pc:chgData name="Baker, Andrew" userId="1cc3726c-d270-483a-b482-9b1650b8edc7" providerId="ADAL" clId="{B2AAD31D-7D97-43F8-8A58-640990D91F06}" dt="2022-05-23T11:23:14.068" v="373" actId="113"/>
        <pc:sldMkLst>
          <pc:docMk/>
          <pc:sldMk cId="186774196" sldId="354"/>
        </pc:sldMkLst>
        <pc:spChg chg="mod">
          <ac:chgData name="Baker, Andrew" userId="1cc3726c-d270-483a-b482-9b1650b8edc7" providerId="ADAL" clId="{B2AAD31D-7D97-43F8-8A58-640990D91F06}" dt="2022-05-17T13:17:13.550" v="201" actId="14100"/>
          <ac:spMkLst>
            <pc:docMk/>
            <pc:sldMk cId="186774196" sldId="354"/>
            <ac:spMk id="2" creationId="{E36C29E0-6DAA-4E37-AEC9-DC2520E48631}"/>
          </ac:spMkLst>
        </pc:spChg>
        <pc:spChg chg="mod">
          <ac:chgData name="Baker, Andrew" userId="1cc3726c-d270-483a-b482-9b1650b8edc7" providerId="ADAL" clId="{B2AAD31D-7D97-43F8-8A58-640990D91F06}" dt="2022-05-23T11:23:14.068" v="373" actId="113"/>
          <ac:spMkLst>
            <pc:docMk/>
            <pc:sldMk cId="186774196" sldId="354"/>
            <ac:spMk id="22" creationId="{FF8AEBA5-D937-451A-A145-EEEEA7C58CE3}"/>
          </ac:spMkLst>
        </pc:spChg>
        <pc:picChg chg="add mod">
          <ac:chgData name="Baker, Andrew" userId="1cc3726c-d270-483a-b482-9b1650b8edc7" providerId="ADAL" clId="{B2AAD31D-7D97-43F8-8A58-640990D91F06}" dt="2022-05-17T13:17:22.605" v="214" actId="1076"/>
          <ac:picMkLst>
            <pc:docMk/>
            <pc:sldMk cId="186774196" sldId="354"/>
            <ac:picMk id="4" creationId="{12719459-0477-4C68-8DCC-BC1B39BFFDEC}"/>
          </ac:picMkLst>
        </pc:picChg>
        <pc:picChg chg="add mod">
          <ac:chgData name="Baker, Andrew" userId="1cc3726c-d270-483a-b482-9b1650b8edc7" providerId="ADAL" clId="{B2AAD31D-7D97-43F8-8A58-640990D91F06}" dt="2022-05-17T13:26:32.887" v="315" actId="1035"/>
          <ac:picMkLst>
            <pc:docMk/>
            <pc:sldMk cId="186774196" sldId="354"/>
            <ac:picMk id="9" creationId="{7596F97D-A5B1-48F1-9545-9911AFD54380}"/>
          </ac:picMkLst>
        </pc:picChg>
        <pc:picChg chg="del">
          <ac:chgData name="Baker, Andrew" userId="1cc3726c-d270-483a-b482-9b1650b8edc7" providerId="ADAL" clId="{B2AAD31D-7D97-43F8-8A58-640990D91F06}" dt="2022-05-17T10:58:50.316" v="82" actId="478"/>
          <ac:picMkLst>
            <pc:docMk/>
            <pc:sldMk cId="186774196" sldId="354"/>
            <ac:picMk id="3076" creationId="{49DB5A21-BC96-4F9B-BDAF-41BAB2F0BA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00D32-E87E-4177-8BAB-C5F7BC154145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D0064-8CAD-4DDD-9DA0-BDAD55B18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80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https://rfortherestofus.com/wp-content/uploads/2019/07/grammar-of-graphics.png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755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https://github.com/z3tt/OutlierConf2021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520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https://bbc.github.io/rcookbook/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401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https://www.cedricscherer.com/slides/RLadiesTunis-2021-favorite-ggplot-extensions.pdf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345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120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490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taken from: https://github.com/z3tt/OutlierConf2021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66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Top left three: https://github.com/davidsjoberg/ggsankey</a:t>
            </a:r>
          </a:p>
          <a:p>
            <a:r>
              <a:rPr lang="en-GB" dirty="0"/>
              <a:t>Bottom left: https://github.com/z3tt/OutlierConf2021</a:t>
            </a:r>
          </a:p>
          <a:p>
            <a:r>
              <a:rPr lang="en-GB" dirty="0"/>
              <a:t>Ebb &amp; Flow, from R Ladies talk: https://www.cedricscherer.com/slides/RLadiesTunis-2021-favorite-ggplot-extensions.pdf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98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Left: https://mjskay.github.io/ggdist/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Top: https://github.com/z3tt/OutlierConf2021</a:t>
            </a:r>
          </a:p>
          <a:p>
            <a:r>
              <a:rPr lang="en-GB" dirty="0"/>
              <a:t>Bottom right: https://tuowang.rbind.io/post/2021-04-05-ggplot2-extensions-part2/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358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Network of wine descriptions: https://twitter.com/spren9er/status/1133888948051304448/photo/2</a:t>
            </a:r>
          </a:p>
          <a:p>
            <a:r>
              <a:rPr lang="en-GB" dirty="0"/>
              <a:t>Network of UN voting patterns: https://twitter.com/JDavison_/status/1374371809475260419/photo/1</a:t>
            </a:r>
          </a:p>
          <a:p>
            <a:r>
              <a:rPr lang="en-GB" dirty="0"/>
              <a:t>Hierarchical edge bundling: https://twitter.com/thomasp85/status/694282772714754050/photo/1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255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Left: https://www.blopig.com/blog/2019/06/a-brief-introduction-to-ggpairs/</a:t>
            </a:r>
          </a:p>
          <a:p>
            <a:r>
              <a:rPr lang="en-GB" dirty="0"/>
              <a:t>Right: http://www.i-deel.org/blog/r-statistical-modeling-via-biologists-dialogues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050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57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https://timogrossenbacher.ch/2019/04/bivariate-maps-with-ggplot2-and-sf/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817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002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Evolution of a </a:t>
            </a:r>
            <a:r>
              <a:rPr lang="en-GB" dirty="0" err="1"/>
              <a:t>ggplot</a:t>
            </a:r>
            <a:r>
              <a:rPr lang="en-GB" dirty="0"/>
              <a:t>: https://www.cedricscherer.com/2019/05/17/the-evolution-of-a-ggplot-ep.-1/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52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https://github.com/dreamRs/esquisse</a:t>
            </a:r>
          </a:p>
          <a:p>
            <a:r>
              <a:rPr lang="en-GB" dirty="0"/>
              <a:t>“</a:t>
            </a:r>
            <a:r>
              <a:rPr lang="en-GB" dirty="0" err="1"/>
              <a:t>Ess</a:t>
            </a:r>
            <a:r>
              <a:rPr lang="en-GB" dirty="0"/>
              <a:t>-keys”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745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https://www.r-graph-gallery.com/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817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263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646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GB" sz="1200" b="1" dirty="0">
                <a:solidFill>
                  <a:srgbClr val="2092B6"/>
                </a:solidFill>
              </a:rPr>
              <a:t>Syntax details, for those interested…</a:t>
            </a: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GB" sz="1200" dirty="0">
                <a:solidFill>
                  <a:srgbClr val="2092B6"/>
                </a:solidFill>
              </a:rPr>
              <a:t>The “flow” of data is represented by the pipe operator: </a:t>
            </a:r>
            <a:r>
              <a:rPr lang="en-GB" sz="1200" b="1" dirty="0">
                <a:solidFill>
                  <a:srgbClr val="2092B6"/>
                </a:solidFill>
              </a:rPr>
              <a:t>%&gt;%</a:t>
            </a:r>
            <a:r>
              <a:rPr lang="en-GB" sz="1200" dirty="0">
                <a:solidFill>
                  <a:srgbClr val="2092B6"/>
                </a:solidFill>
              </a:rPr>
              <a:t> After </a:t>
            </a:r>
            <a:r>
              <a:rPr lang="en-GB" sz="1200" dirty="0" err="1">
                <a:solidFill>
                  <a:srgbClr val="2092B6"/>
                </a:solidFill>
              </a:rPr>
              <a:t>ggplot</a:t>
            </a:r>
            <a:r>
              <a:rPr lang="en-GB" sz="1200" dirty="0">
                <a:solidFill>
                  <a:srgbClr val="2092B6"/>
                </a:solidFill>
              </a:rPr>
              <a:t>(), </a:t>
            </a:r>
            <a:r>
              <a:rPr lang="en-GB" sz="1200" b="1" dirty="0">
                <a:solidFill>
                  <a:srgbClr val="2092B6"/>
                </a:solidFill>
              </a:rPr>
              <a:t>+</a:t>
            </a:r>
            <a:r>
              <a:rPr lang="en-GB" sz="1200" dirty="0">
                <a:solidFill>
                  <a:srgbClr val="2092B6"/>
                </a:solidFill>
              </a:rPr>
              <a:t> is used instead.</a:t>
            </a: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GB" sz="1200" dirty="0">
                <a:solidFill>
                  <a:srgbClr val="2092B6"/>
                </a:solidFill>
              </a:rPr>
              <a:t>This quirk is due to ggplot2 being older than the version of R that introduced the pipe.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218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00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8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681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798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90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22E403-96FB-4CAB-AC4B-9EC6EAF675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53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ABE58-75FE-4194-A663-9D7E9A283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275" y="2513609"/>
            <a:ext cx="9144000" cy="608821"/>
          </a:xfrm>
        </p:spPr>
        <p:txBody>
          <a:bodyPr anchor="b">
            <a:normAutofit/>
          </a:bodyPr>
          <a:lstStyle>
            <a:lvl1pPr algn="l">
              <a:defRPr sz="3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7072-0905-4612-A3C4-F3BF39713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275" y="4150680"/>
            <a:ext cx="9144000" cy="42132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2588A76-A6E7-4F3C-91E0-5E2200DDD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275" y="5671367"/>
            <a:ext cx="4057650" cy="286232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Published DD Month YYYY</a:t>
            </a:r>
          </a:p>
        </p:txBody>
      </p:sp>
    </p:spTree>
    <p:extLst>
      <p:ext uri="{BB962C8B-B14F-4D97-AF65-F5344CB8AC3E}">
        <p14:creationId xmlns:p14="http://schemas.microsoft.com/office/powerpoint/2010/main" val="245757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2412-BCCC-492F-962A-0946F77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DE3BD-9C4D-4AA2-A654-E7A8B15EA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3E0C0-2C26-49C1-BBF2-26360CA8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B389-2D88-470C-BF39-BDF38625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B11FB-691F-40D4-A746-27CF3887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375E6-1227-468F-9379-BF5AF5C2F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3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C4F22A-437D-4C11-9438-6962AC63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4A433-D9A1-4299-B1DE-340BF6E25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E0CE3-0DE3-4C2F-B696-314F003B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405AF-9DF7-4AD2-B336-78CACBA9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1266C-0B00-4038-8CE4-AAADE294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375E6-1227-468F-9379-BF5AF5C2F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6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D8E581-C0A6-4B50-8137-528D77BB8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384BA-EE82-4D60-9269-79734A3C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B5937-28E6-4DA7-A017-4ACF13597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18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94B4B9-F2E9-4556-8625-8AF3116762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53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CF647-5E43-49BF-9AD5-60FEAB1C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09951"/>
            <a:ext cx="10515600" cy="55574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8EF1E-E01C-4B68-84EC-7DFFD0E3A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82883"/>
            <a:ext cx="10515600" cy="423112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35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FCF8F7-A9AC-44EE-B0A6-7811FFBD1D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502BE6-CB03-4090-87D6-A51260B8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F0CEC-95CC-487C-B4A4-CE680EA20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D7AE3-6CC9-4223-84AE-896EB4C19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F8E33-00A0-4D50-95D1-B76EC2C8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934BD-7F62-419A-A87F-A0F509F8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375E6-1227-468F-9379-BF5AF5C2F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21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A7E9-B4F8-43A8-84B4-F19B305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DB9A8-4857-42AA-AB49-4D692A98F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9F0C4-6C6E-468B-894D-B98CC5A3F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4A652-AC45-4AC6-B832-3D06FB4D8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A4E08-34F8-462F-AFC0-D30AF10A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487D0C-B3F4-4A77-8946-EB8D9A1C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670E9-5C40-433E-902E-88F0724A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65E67-F72E-493A-8714-4BB1923F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375E6-1227-468F-9379-BF5AF5C2F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5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0DEB-23D2-44A5-BAB7-C91504F9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DCD24-E9D2-42A7-BBF2-6E933727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55E33-8C36-4E5B-9932-C648A6BE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B9928-252F-4419-A663-64AC8CF0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375E6-1227-468F-9379-BF5AF5C2F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93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0FBB1-0E17-4C37-ABB1-3B14D119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BAFAF9-9AE2-43F4-B7B2-543BCDAD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D44F3-6B91-449D-8A7E-704A33B5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375E6-1227-468F-9379-BF5AF5C2F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71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6049-B8F8-4D0F-8609-BF1BC5C0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3B34F-19E3-4F4C-BB1C-428D51BFD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F3D55-6EEE-4879-98F9-D64E33E6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E3A98-A6FF-42C0-8A5E-8774547B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4CCFB-E0B4-41D1-85D6-EE5F1DB1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8852E-6784-499F-BA56-B80593A3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375E6-1227-468F-9379-BF5AF5C2F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60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C852-8780-4DD3-B457-B9CE7407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9E1C1-E23C-4466-90BB-D98A0DF0E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8037-406D-4E57-8BF8-86EF704C0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25973-E5FA-48A0-94D7-651F7300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11BD9-9275-48FB-980D-3EA395D1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E1C0D-D6EA-42D6-B3BA-C2B79370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375E6-1227-468F-9379-BF5AF5C2F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28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62E8C-7E5E-4B95-90F4-BFACCF9B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86276-61D9-4B02-B6EE-DF08D6702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8534A-074D-42DD-A464-5573D6C9F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FFACC-F598-4BD5-A635-CBB77D652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507F0-5C1F-42E5-9D3F-840C5553D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375E6-1227-468F-9379-BF5AF5C2F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72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3tt/ggplot-cours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gif"/><Relationship Id="rId5" Type="http://schemas.openxmlformats.org/officeDocument/2006/relationships/image" Target="../media/image75.png"/><Relationship Id="rId4" Type="http://schemas.openxmlformats.org/officeDocument/2006/relationships/hyperlink" Target="https://github.com/erikgahner/awesome-ggplot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ABaker/TidyTuesday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D20D-DB96-4B4B-A1EA-CFFB348B5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visualisation using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86B6D-10B9-4817-909E-4058541EA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Andy Baker</a:t>
            </a:r>
          </a:p>
        </p:txBody>
      </p:sp>
    </p:spTree>
    <p:extLst>
      <p:ext uri="{BB962C8B-B14F-4D97-AF65-F5344CB8AC3E}">
        <p14:creationId xmlns:p14="http://schemas.microsoft.com/office/powerpoint/2010/main" val="366355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AB92D6-6C5B-48C1-BAC3-6EC22900BD50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F1CD7B-4AF4-469E-93D9-E04BC6A5FA44}"/>
              </a:ext>
            </a:extLst>
          </p:cNvPr>
          <p:cNvGrpSpPr/>
          <p:nvPr/>
        </p:nvGrpSpPr>
        <p:grpSpPr>
          <a:xfrm>
            <a:off x="-1716710" y="0"/>
            <a:ext cx="8406579" cy="5657485"/>
            <a:chOff x="-1716710" y="0"/>
            <a:chExt cx="8406579" cy="56574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3E0844-45E8-403C-A60E-39158871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336611" cy="407561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BE2D13-51ED-48CA-A31C-D23E6DAC3BBB}"/>
                </a:ext>
              </a:extLst>
            </p:cNvPr>
            <p:cNvSpPr/>
            <p:nvPr/>
          </p:nvSpPr>
          <p:spPr>
            <a:xfrm>
              <a:off x="-1716710" y="926431"/>
              <a:ext cx="8406579" cy="4731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FF44F66-7433-442B-A69A-F0CA0FF79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0" y="3291958"/>
            <a:ext cx="4477610" cy="145760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7AE7357-68CA-4D66-B9F3-5F3A7A60E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79" y="813960"/>
            <a:ext cx="6534521" cy="4667515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276A3DEB-25B7-4B54-B354-9C9BC665E95B}"/>
              </a:ext>
            </a:extLst>
          </p:cNvPr>
          <p:cNvSpPr/>
          <p:nvPr/>
        </p:nvSpPr>
        <p:spPr>
          <a:xfrm flipH="1">
            <a:off x="889328" y="1986596"/>
            <a:ext cx="701041" cy="2871467"/>
          </a:xfrm>
          <a:prstGeom prst="arc">
            <a:avLst>
              <a:gd name="adj1" fmla="val 16674142"/>
              <a:gd name="adj2" fmla="val 0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FFB494-C2CF-443C-8FE6-C0B128F24780}"/>
              </a:ext>
            </a:extLst>
          </p:cNvPr>
          <p:cNvSpPr/>
          <p:nvPr/>
        </p:nvSpPr>
        <p:spPr>
          <a:xfrm rot="16200000" flipH="1">
            <a:off x="4309746" y="3281741"/>
            <a:ext cx="701041" cy="2871467"/>
          </a:xfrm>
          <a:prstGeom prst="arc">
            <a:avLst>
              <a:gd name="adj1" fmla="val 16483629"/>
              <a:gd name="adj2" fmla="val 4836338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C1D1BB-F6F9-4F2B-A365-BF57097407FF}"/>
              </a:ext>
            </a:extLst>
          </p:cNvPr>
          <p:cNvSpPr txBox="1">
            <a:spLocks/>
          </p:cNvSpPr>
          <p:nvPr/>
        </p:nvSpPr>
        <p:spPr>
          <a:xfrm>
            <a:off x="420820" y="5602201"/>
            <a:ext cx="5675181" cy="54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ABC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1600" dirty="0">
                <a:solidFill>
                  <a:srgbClr val="CF0360"/>
                </a:solidFill>
              </a:rPr>
              <a:t>Set the transparency</a:t>
            </a:r>
            <a:r>
              <a:rPr lang="en-GB" sz="1600" b="1" dirty="0">
                <a:solidFill>
                  <a:srgbClr val="CF0360"/>
                </a:solidFill>
              </a:rPr>
              <a:t> </a:t>
            </a:r>
            <a:r>
              <a:rPr lang="en-GB" sz="1600" dirty="0">
                <a:solidFill>
                  <a:srgbClr val="CF0360"/>
                </a:solidFill>
              </a:rPr>
              <a:t>(</a:t>
            </a:r>
            <a:r>
              <a:rPr lang="en-GB" sz="1600" b="1" dirty="0">
                <a:solidFill>
                  <a:srgbClr val="CF0360"/>
                </a:solidFill>
              </a:rPr>
              <a:t>alpha</a:t>
            </a:r>
            <a:r>
              <a:rPr lang="en-GB" sz="1600" dirty="0">
                <a:solidFill>
                  <a:srgbClr val="CF0360"/>
                </a:solidFill>
              </a:rPr>
              <a:t>) of the points to 50%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9C04CA94-7E51-45FE-8FC9-9FDB80AE2C7A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10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447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5584-B638-4AC9-8314-E2DADA4E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ggplot2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B47FF-26E3-447C-9E46-77E50EEB2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hugely popular R package can be used to make a wide variety of visualisations.</a:t>
            </a:r>
          </a:p>
          <a:p>
            <a:r>
              <a:rPr lang="en-GB" dirty="0"/>
              <a:t>Quick showcase: All of the following visualisations were made using ggplot2…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A1D725-0477-48A4-98ED-0FC5F4737D3F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11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62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12</a:t>
            </a:fld>
            <a:endParaRPr lang="en-GB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AB689-AC40-4C4A-A0C0-AABB79A69024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2921A-9AA3-4EE5-A764-82CCE9A3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17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AA0F4A-1E46-4EAC-B793-F3F2676A64CE}"/>
              </a:ext>
            </a:extLst>
          </p:cNvPr>
          <p:cNvSpPr/>
          <p:nvPr/>
        </p:nvSpPr>
        <p:spPr>
          <a:xfrm>
            <a:off x="9613900" y="-6237"/>
            <a:ext cx="2578100" cy="3373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D41DDD7-F945-457A-B032-554F12A7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0632" y="1066578"/>
            <a:ext cx="2424635" cy="122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/>
              <a:t>The penguin data set</a:t>
            </a:r>
          </a:p>
        </p:txBody>
      </p:sp>
    </p:spTree>
    <p:extLst>
      <p:ext uri="{BB962C8B-B14F-4D97-AF65-F5344CB8AC3E}">
        <p14:creationId xmlns:p14="http://schemas.microsoft.com/office/powerpoint/2010/main" val="359871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13</a:t>
            </a:fld>
            <a:endParaRPr lang="en-GB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AB689-AC40-4C4A-A0C0-AABB79A69024}"/>
              </a:ext>
            </a:extLst>
          </p:cNvPr>
          <p:cNvSpPr/>
          <p:nvPr/>
        </p:nvSpPr>
        <p:spPr>
          <a:xfrm>
            <a:off x="0" y="0"/>
            <a:ext cx="12192000" cy="1227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6876C23-F873-4174-8358-B22ECEA7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925"/>
            <a:ext cx="121920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C3366A-0938-4D81-B14A-8A02A8AC565C}"/>
              </a:ext>
            </a:extLst>
          </p:cNvPr>
          <p:cNvSpPr txBox="1"/>
          <p:nvPr/>
        </p:nvSpPr>
        <p:spPr>
          <a:xfrm>
            <a:off x="157808" y="9263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221E5B"/>
                </a:solidFill>
              </a:rPr>
              <a:t>The BBC data team use ggplot2 for their visualisations: </a:t>
            </a:r>
          </a:p>
        </p:txBody>
      </p:sp>
    </p:spTree>
    <p:extLst>
      <p:ext uri="{BB962C8B-B14F-4D97-AF65-F5344CB8AC3E}">
        <p14:creationId xmlns:p14="http://schemas.microsoft.com/office/powerpoint/2010/main" val="21049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14</a:t>
            </a:fld>
            <a:endParaRPr lang="en-GB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AB689-AC40-4C4A-A0C0-AABB79A69024}"/>
              </a:ext>
            </a:extLst>
          </p:cNvPr>
          <p:cNvSpPr/>
          <p:nvPr/>
        </p:nvSpPr>
        <p:spPr>
          <a:xfrm>
            <a:off x="0" y="-6237"/>
            <a:ext cx="12192000" cy="1234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A0F4A-1E46-4EAC-B793-F3F2676A64CE}"/>
              </a:ext>
            </a:extLst>
          </p:cNvPr>
          <p:cNvSpPr/>
          <p:nvPr/>
        </p:nvSpPr>
        <p:spPr>
          <a:xfrm>
            <a:off x="9613900" y="-6237"/>
            <a:ext cx="2578100" cy="3373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D41DDD7-F945-457A-B032-554F12A7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0632" y="1066578"/>
            <a:ext cx="2424635" cy="122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/>
              <a:t>All of these visualisations were made in R using ggplot2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27206-BA88-4C60-A935-52AC89F6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41"/>
            <a:ext cx="12192000" cy="64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FC7D-CB6F-4ACE-A034-C8DFFB7E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using ggplot2 with covid vaccination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AC487-A464-46FC-A1A5-596E51331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AA2D26E-7EF8-41C0-B29B-94BD91D1A86A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15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56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2A187FC-8C1E-4D09-8E1D-CE71F4389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79"/>
          <a:stretch/>
        </p:blipFill>
        <p:spPr>
          <a:xfrm>
            <a:off x="-9656" y="1774567"/>
            <a:ext cx="2352980" cy="44634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6166CA-09B7-4273-9E30-0F49343F1040}"/>
              </a:ext>
            </a:extLst>
          </p:cNvPr>
          <p:cNvSpPr/>
          <p:nvPr/>
        </p:nvSpPr>
        <p:spPr>
          <a:xfrm>
            <a:off x="-2193" y="1775406"/>
            <a:ext cx="2341133" cy="44634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F03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48F27B4F-3795-483F-86FA-12EE18529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2" cy="5782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285FFE-D3F6-40F8-9311-B74F10DC2FC8}"/>
              </a:ext>
            </a:extLst>
          </p:cNvPr>
          <p:cNvSpPr/>
          <p:nvPr/>
        </p:nvSpPr>
        <p:spPr>
          <a:xfrm>
            <a:off x="1211736" y="-1"/>
            <a:ext cx="4120658" cy="5782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F03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 code (using ggplot2)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F775D4B-4B2E-402F-A118-BD79FF31C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"/>
            <a:ext cx="6857999" cy="6857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15A2052-9586-4F86-AFA7-37C4E809AF3F}"/>
              </a:ext>
            </a:extLst>
          </p:cNvPr>
          <p:cNvSpPr/>
          <p:nvPr/>
        </p:nvSpPr>
        <p:spPr>
          <a:xfrm>
            <a:off x="5329616" y="0"/>
            <a:ext cx="6858000" cy="68579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F03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visualisation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4C68C1E-78A9-4086-B2D4-02F54FA188A6}"/>
              </a:ext>
            </a:extLst>
          </p:cNvPr>
          <p:cNvSpPr/>
          <p:nvPr/>
        </p:nvSpPr>
        <p:spPr>
          <a:xfrm flipH="1" flipV="1">
            <a:off x="4340994" y="144378"/>
            <a:ext cx="3234086" cy="2945329"/>
          </a:xfrm>
          <a:prstGeom prst="arc">
            <a:avLst>
              <a:gd name="adj1" fmla="val 4195572"/>
              <a:gd name="adj2" fmla="val 6846692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85904545-1EA9-4A26-B7D0-4A6B5C046F02}"/>
              </a:ext>
            </a:extLst>
          </p:cNvPr>
          <p:cNvSpPr/>
          <p:nvPr/>
        </p:nvSpPr>
        <p:spPr>
          <a:xfrm flipH="1" flipV="1">
            <a:off x="433137" y="288756"/>
            <a:ext cx="1790298" cy="2184936"/>
          </a:xfrm>
          <a:prstGeom prst="arc">
            <a:avLst>
              <a:gd name="adj1" fmla="val 20626563"/>
              <a:gd name="adj2" fmla="val 5090129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7FAA01AC-7ADF-4F51-9234-D93D6A49EF1B}"/>
              </a:ext>
            </a:extLst>
          </p:cNvPr>
          <p:cNvSpPr txBox="1">
            <a:spLocks/>
          </p:cNvSpPr>
          <p:nvPr/>
        </p:nvSpPr>
        <p:spPr>
          <a:xfrm>
            <a:off x="4494196" y="6306207"/>
            <a:ext cx="83103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16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002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CCB877-349D-4BA8-9EB9-D8AB0964E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99"/>
          <a:stretch/>
        </p:blipFill>
        <p:spPr>
          <a:xfrm>
            <a:off x="-9656" y="1966203"/>
            <a:ext cx="2352980" cy="42990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17</a:t>
            </a:fld>
            <a:endParaRPr lang="en-GB" b="1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4C68C1E-78A9-4086-B2D4-02F54FA188A6}"/>
              </a:ext>
            </a:extLst>
          </p:cNvPr>
          <p:cNvSpPr/>
          <p:nvPr/>
        </p:nvSpPr>
        <p:spPr>
          <a:xfrm flipH="1" flipV="1">
            <a:off x="4340994" y="144378"/>
            <a:ext cx="3234086" cy="2945329"/>
          </a:xfrm>
          <a:prstGeom prst="arc">
            <a:avLst>
              <a:gd name="adj1" fmla="val 4195572"/>
              <a:gd name="adj2" fmla="val 6846692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D81CB77-04EB-498B-A95E-6C4FBCC67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494" y="592737"/>
            <a:ext cx="4097132" cy="15922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Plotted the % 3</a:t>
            </a:r>
            <a:r>
              <a:rPr lang="en-GB" sz="2000" baseline="30000" dirty="0">
                <a:solidFill>
                  <a:srgbClr val="CF0360"/>
                </a:solidFill>
              </a:rPr>
              <a:t>rd</a:t>
            </a:r>
            <a:r>
              <a:rPr lang="en-GB" sz="2000" dirty="0">
                <a:solidFill>
                  <a:srgbClr val="CF0360"/>
                </a:solidFill>
              </a:rPr>
              <a:t> </a:t>
            </a:r>
            <a:r>
              <a:rPr lang="en-GB" dirty="0">
                <a:solidFill>
                  <a:srgbClr val="CF0360"/>
                </a:solidFill>
              </a:rPr>
              <a:t>covid-19 vaccination </a:t>
            </a:r>
            <a:r>
              <a:rPr lang="en-GB" sz="2000" dirty="0">
                <a:solidFill>
                  <a:srgbClr val="CF0360"/>
                </a:solidFill>
              </a:rPr>
              <a:t>uptake of MSOAs across regions of England with </a:t>
            </a:r>
            <a:r>
              <a:rPr lang="en-GB" sz="2000" b="1" dirty="0" err="1">
                <a:solidFill>
                  <a:srgbClr val="CF0360"/>
                </a:solidFill>
              </a:rPr>
              <a:t>geom_point</a:t>
            </a:r>
            <a:r>
              <a:rPr lang="en-GB" sz="2000" b="1" dirty="0">
                <a:solidFill>
                  <a:srgbClr val="CF0360"/>
                </a:solidFill>
              </a:rPr>
              <a:t>()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315643E-73AC-4732-8734-4C6D8FFA5FCB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17</a:t>
            </a:fld>
            <a:endParaRPr lang="en-GB" b="1" dirty="0">
              <a:latin typeface="+mn-lt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AA51261-1250-461F-B89D-5CB232589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9A4E470C-5FFE-4FD8-AF5C-17BB8C32D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2" cy="578296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4D75C347-E63C-4482-A344-F9215E8BA561}"/>
              </a:ext>
            </a:extLst>
          </p:cNvPr>
          <p:cNvSpPr/>
          <p:nvPr/>
        </p:nvSpPr>
        <p:spPr>
          <a:xfrm flipH="1" flipV="1">
            <a:off x="433137" y="288756"/>
            <a:ext cx="1790298" cy="2184936"/>
          </a:xfrm>
          <a:prstGeom prst="arc">
            <a:avLst>
              <a:gd name="adj1" fmla="val 20626563"/>
              <a:gd name="adj2" fmla="val 5090129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D72EE8-59F7-4071-AFAF-7E975748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5" y="579531"/>
            <a:ext cx="4114671" cy="16054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Replaced </a:t>
            </a:r>
            <a:r>
              <a:rPr lang="en-GB" sz="2000" b="1" dirty="0" err="1">
                <a:solidFill>
                  <a:srgbClr val="CF0360"/>
                </a:solidFill>
              </a:rPr>
              <a:t>geom_point</a:t>
            </a:r>
            <a:r>
              <a:rPr lang="en-GB" sz="2000" b="1" dirty="0">
                <a:solidFill>
                  <a:srgbClr val="CF0360"/>
                </a:solidFill>
              </a:rPr>
              <a:t>() </a:t>
            </a:r>
            <a:r>
              <a:rPr lang="en-GB" sz="2000" dirty="0">
                <a:solidFill>
                  <a:srgbClr val="CF0360"/>
                </a:solidFill>
              </a:rPr>
              <a:t>with </a:t>
            </a:r>
            <a:r>
              <a:rPr lang="en-GB" sz="2000" b="1" dirty="0" err="1">
                <a:solidFill>
                  <a:srgbClr val="CF0360"/>
                </a:solidFill>
              </a:rPr>
              <a:t>geom_jitter</a:t>
            </a:r>
            <a:r>
              <a:rPr lang="en-GB" sz="2000" b="1" dirty="0">
                <a:solidFill>
                  <a:srgbClr val="CF0360"/>
                </a:solidFill>
              </a:rPr>
              <a:t>() </a:t>
            </a:r>
            <a:r>
              <a:rPr lang="en-GB" sz="2000" dirty="0">
                <a:solidFill>
                  <a:srgbClr val="CF0360"/>
                </a:solidFill>
              </a:rPr>
              <a:t>to “jitter” the points and reduce overplotting.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A729837-49FE-48FC-9C53-1B7666D4D222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18</a:t>
            </a:fld>
            <a:endParaRPr lang="en-GB" b="1" dirty="0">
              <a:latin typeface="+mn-lt"/>
            </a:endParaRPr>
          </a:p>
        </p:txBody>
      </p:sp>
      <p:pic>
        <p:nvPicPr>
          <p:cNvPr id="4" name="Picture 3" descr="Text, scatter chart&#10;&#10;Description automatically generated">
            <a:extLst>
              <a:ext uri="{FF2B5EF4-FFF2-40B4-BE49-F238E27FC236}">
                <a16:creationId xmlns:a16="http://schemas.microsoft.com/office/drawing/2014/main" id="{04284AD8-8FBE-4ABF-9DED-D3C139824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B6AE891-ED96-445B-9A84-EF9522CDF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14671" cy="579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05477-2A81-4E3A-841B-85CB31591AD8}"/>
              </a:ext>
            </a:extLst>
          </p:cNvPr>
          <p:cNvCxnSpPr>
            <a:cxnSpLocks/>
          </p:cNvCxnSpPr>
          <p:nvPr/>
        </p:nvCxnSpPr>
        <p:spPr>
          <a:xfrm>
            <a:off x="1165040" y="343706"/>
            <a:ext cx="0" cy="104775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26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DA6C10-353A-432A-9FD6-94ACB1A88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5" y="579531"/>
            <a:ext cx="4114671" cy="10085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Set point transparency </a:t>
            </a:r>
            <a:r>
              <a:rPr lang="en-GB" dirty="0">
                <a:solidFill>
                  <a:srgbClr val="CF0360"/>
                </a:solidFill>
              </a:rPr>
              <a:t>to</a:t>
            </a:r>
            <a:r>
              <a:rPr lang="en-GB" sz="2000" dirty="0">
                <a:solidFill>
                  <a:srgbClr val="CF0360"/>
                </a:solidFill>
              </a:rPr>
              <a:t> 40% to reduce overplotting further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EDA7B90-71C8-4A58-894D-0A22074A5CD2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19</a:t>
            </a:fld>
            <a:endParaRPr lang="en-GB" b="1" dirty="0">
              <a:latin typeface="+mn-lt"/>
            </a:endParaRP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B6FC9B3B-49B8-400D-9991-166F95543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76EE1AC-3B7C-4A91-8B19-F9ADEAAA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14671" cy="579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49B2F3-F19B-49E4-A8FB-3F1B8D434FFB}"/>
              </a:ext>
            </a:extLst>
          </p:cNvPr>
          <p:cNvCxnSpPr>
            <a:cxnSpLocks/>
          </p:cNvCxnSpPr>
          <p:nvPr/>
        </p:nvCxnSpPr>
        <p:spPr>
          <a:xfrm>
            <a:off x="1165040" y="343706"/>
            <a:ext cx="0" cy="104775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3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3E76-459E-444A-AF35-34CA06FE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0435B-1BFA-4842-BD29-1A3AB2B96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main aim of this session is to spark ideas and inspire further learning. There are no prerequisites and there is no expectation to fully understand any code yet.</a:t>
            </a:r>
          </a:p>
          <a:p>
            <a:endParaRPr lang="en-GB" dirty="0"/>
          </a:p>
          <a:p>
            <a:r>
              <a:rPr lang="en-GB" dirty="0"/>
              <a:t>Agenda:</a:t>
            </a:r>
          </a:p>
          <a:p>
            <a:pPr lvl="1"/>
            <a:r>
              <a:rPr lang="en-GB" dirty="0"/>
              <a:t>Introduction into data visualisation in R with the ggplot2 package</a:t>
            </a:r>
          </a:p>
          <a:p>
            <a:pPr lvl="1"/>
            <a:r>
              <a:rPr lang="en-GB" dirty="0"/>
              <a:t>A full walkthrough of the “evolution” of a plot using vaccination data</a:t>
            </a:r>
          </a:p>
          <a:p>
            <a:pPr lvl="1"/>
            <a:r>
              <a:rPr lang="en-GB" dirty="0"/>
              <a:t>Fancy showcase: R packages designed as extensions to ggplot2</a:t>
            </a:r>
          </a:p>
          <a:p>
            <a:pPr lvl="1"/>
            <a:r>
              <a:rPr lang="en-GB" dirty="0"/>
              <a:t>Where and how to learn more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BAD24-7007-4759-87A3-923DEB3EB189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977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D57A7C-E8E4-4E06-B1EA-8054406EB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4" y="682390"/>
            <a:ext cx="4105901" cy="9948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Added boxplots with </a:t>
            </a:r>
            <a:r>
              <a:rPr lang="en-GB" sz="2000" b="1" dirty="0" err="1">
                <a:solidFill>
                  <a:srgbClr val="CF0360"/>
                </a:solidFill>
              </a:rPr>
              <a:t>geom_boxplot</a:t>
            </a:r>
            <a:r>
              <a:rPr lang="en-GB" sz="2000" b="1" dirty="0">
                <a:solidFill>
                  <a:srgbClr val="CF0360"/>
                </a:solidFill>
              </a:rPr>
              <a:t>()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FF1C143-909E-43B2-B92A-E22FBE60A878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20</a:t>
            </a:fld>
            <a:endParaRPr lang="en-GB" b="1" dirty="0">
              <a:latin typeface="+mn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56C641-0E50-4F67-9216-7E07EBDFD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6EF1001-9C18-4CED-B491-3F233BA5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6823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E4EAFE-2FC8-4C8F-AEA6-B636FF190BE8}"/>
              </a:ext>
            </a:extLst>
          </p:cNvPr>
          <p:cNvCxnSpPr>
            <a:cxnSpLocks/>
          </p:cNvCxnSpPr>
          <p:nvPr/>
        </p:nvCxnSpPr>
        <p:spPr>
          <a:xfrm>
            <a:off x="1165040" y="453211"/>
            <a:ext cx="0" cy="104775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61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4F415C-A8B7-40AD-8E5C-C180F82E3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740" y="682388"/>
            <a:ext cx="4105902" cy="9948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Set boxplot transparency and removed duplicate outliers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C3F5E48-54EA-46BE-AFC6-D8DAF7C81000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21</a:t>
            </a:fld>
            <a:endParaRPr lang="en-GB" b="1" dirty="0">
              <a:latin typeface="+mn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ED13C93-2F77-4C6C-9ED7-4C8417C7C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1120710D-97C1-4A7C-91C3-144BD9996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-1"/>
            <a:ext cx="4105901" cy="6823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5948A1-D5EB-4C9B-9DF0-8E90A5E5778E}"/>
              </a:ext>
            </a:extLst>
          </p:cNvPr>
          <p:cNvCxnSpPr>
            <a:cxnSpLocks/>
          </p:cNvCxnSpPr>
          <p:nvPr/>
        </p:nvCxnSpPr>
        <p:spPr>
          <a:xfrm>
            <a:off x="1165040" y="453212"/>
            <a:ext cx="0" cy="104775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59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806370-BAFF-4D95-9665-926A0081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5" y="817739"/>
            <a:ext cx="4114671" cy="9948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Increased text size with </a:t>
            </a:r>
            <a:r>
              <a:rPr lang="en-GB" sz="2000" b="1" dirty="0">
                <a:solidFill>
                  <a:srgbClr val="CF0360"/>
                </a:solidFill>
              </a:rPr>
              <a:t>theme()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063D89A-9E8D-4632-8265-F23F20C1D0D0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22</a:t>
            </a:fld>
            <a:endParaRPr lang="en-GB" b="1" dirty="0">
              <a:latin typeface="+mn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142FD9C-86CF-437D-BA37-251F9C4C4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3F6A6C6-E3AC-427B-AD54-6BAF0CB0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14671" cy="7939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83B3F-9C2E-4CE8-A25A-35CF0B6D4057}"/>
              </a:ext>
            </a:extLst>
          </p:cNvPr>
          <p:cNvCxnSpPr>
            <a:cxnSpLocks/>
          </p:cNvCxnSpPr>
          <p:nvPr/>
        </p:nvCxnSpPr>
        <p:spPr>
          <a:xfrm>
            <a:off x="1165040" y="557243"/>
            <a:ext cx="0" cy="104775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4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770B6E8-2655-417C-85F3-25A718DA6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501" y="1116111"/>
            <a:ext cx="4097125" cy="96566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Ordered by median % uptake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13EB020-56AA-4036-9961-EC2D35144137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23</a:t>
            </a:fld>
            <a:endParaRPr lang="en-GB" b="1" dirty="0">
              <a:latin typeface="+mn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4A6246A-2B61-4494-A7B9-96709CF1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5329FC0-BFBB-4804-9EA5-B9E3C983D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11161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4C056-48FF-4292-A494-56533CBEE7DF}"/>
              </a:ext>
            </a:extLst>
          </p:cNvPr>
          <p:cNvCxnSpPr>
            <a:cxnSpLocks/>
          </p:cNvCxnSpPr>
          <p:nvPr/>
        </p:nvCxnSpPr>
        <p:spPr>
          <a:xfrm>
            <a:off x="1165040" y="235444"/>
            <a:ext cx="0" cy="438036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0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9346B1-C272-41B6-BB20-ADE30544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495" y="1544051"/>
            <a:ext cx="4105901" cy="23135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Decluttered by altering the </a:t>
            </a:r>
            <a:r>
              <a:rPr lang="en-GB" sz="2000" b="1" dirty="0">
                <a:solidFill>
                  <a:srgbClr val="CF0360"/>
                </a:solidFill>
              </a:rPr>
              <a:t>theme() </a:t>
            </a:r>
            <a:r>
              <a:rPr lang="en-GB" sz="2000" dirty="0">
                <a:solidFill>
                  <a:srgbClr val="CF0360"/>
                </a:solidFill>
              </a:rPr>
              <a:t>to remove extra gridlines, remove axis ticks, and change the background to white.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I also altered some colours to suit a </a:t>
            </a:r>
            <a:r>
              <a:rPr lang="en-GB" dirty="0">
                <a:solidFill>
                  <a:srgbClr val="CF0360"/>
                </a:solidFill>
              </a:rPr>
              <a:t>DHSC </a:t>
            </a:r>
            <a:r>
              <a:rPr lang="en-GB" sz="2000" dirty="0">
                <a:solidFill>
                  <a:srgbClr val="CF0360"/>
                </a:solidFill>
              </a:rPr>
              <a:t>style.</a:t>
            </a:r>
            <a:endParaRPr lang="en-GB" sz="2000" b="1" dirty="0">
              <a:solidFill>
                <a:srgbClr val="CF0360"/>
              </a:solidFill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33B544B-3664-49EC-A121-BB7237BEBFE0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24</a:t>
            </a:fld>
            <a:endParaRPr lang="en-GB" b="1" dirty="0">
              <a:latin typeface="+mn-lt"/>
            </a:endParaRP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4181059B-1627-46CD-8CA6-E240C020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0964F9B-FCFA-418C-A541-E1CD2BD4F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154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FFAB7C-961C-4688-BD14-0FCC58A9C398}"/>
              </a:ext>
            </a:extLst>
          </p:cNvPr>
          <p:cNvCxnSpPr>
            <a:cxnSpLocks/>
          </p:cNvCxnSpPr>
          <p:nvPr/>
        </p:nvCxnSpPr>
        <p:spPr>
          <a:xfrm>
            <a:off x="1165040" y="666750"/>
            <a:ext cx="0" cy="422864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123F2-0985-4A4D-84FB-C8D632F45424}"/>
              </a:ext>
            </a:extLst>
          </p:cNvPr>
          <p:cNvCxnSpPr>
            <a:cxnSpLocks/>
          </p:cNvCxnSpPr>
          <p:nvPr/>
        </p:nvCxnSpPr>
        <p:spPr>
          <a:xfrm>
            <a:off x="1165040" y="1204599"/>
            <a:ext cx="0" cy="184050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84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6A5B2-1D5F-4678-9398-1347DA2B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5" y="2306534"/>
            <a:ext cx="4105901" cy="157244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Added a title and corrected axis text with </a:t>
            </a:r>
            <a:r>
              <a:rPr lang="en-GB" sz="2000" b="1" dirty="0">
                <a:solidFill>
                  <a:srgbClr val="CF0360"/>
                </a:solidFill>
              </a:rPr>
              <a:t>labs()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DA33017-3EFE-4232-A9CB-86137C642713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25</a:t>
            </a:fld>
            <a:endParaRPr lang="en-GB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06761-59EA-4B88-9BE7-063625C6B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6B02F2F-7D44-4EE4-A212-BAAF8AFCF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14671" cy="23065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7BC06A-4B2E-4707-978A-91706831F718}"/>
              </a:ext>
            </a:extLst>
          </p:cNvPr>
          <p:cNvCxnSpPr>
            <a:cxnSpLocks/>
          </p:cNvCxnSpPr>
          <p:nvPr/>
        </p:nvCxnSpPr>
        <p:spPr>
          <a:xfrm>
            <a:off x="1165040" y="1314108"/>
            <a:ext cx="0" cy="317576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C59B05-BB6F-408A-9A64-540A2B5B4DD1}"/>
              </a:ext>
            </a:extLst>
          </p:cNvPr>
          <p:cNvCxnSpPr>
            <a:cxnSpLocks/>
          </p:cNvCxnSpPr>
          <p:nvPr/>
        </p:nvCxnSpPr>
        <p:spPr>
          <a:xfrm>
            <a:off x="1165040" y="245491"/>
            <a:ext cx="0" cy="417038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8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4B204B-B29E-406B-9974-569F4490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5" y="2729556"/>
            <a:ext cx="4105901" cy="195794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Altered axis and margin spacings with </a:t>
            </a:r>
            <a:r>
              <a:rPr lang="en-GB" sz="2000" b="1" dirty="0" err="1">
                <a:solidFill>
                  <a:srgbClr val="CF0360"/>
                </a:solidFill>
              </a:rPr>
              <a:t>scale_x_continuous</a:t>
            </a:r>
            <a:r>
              <a:rPr lang="en-GB" sz="2000" b="1" dirty="0">
                <a:solidFill>
                  <a:srgbClr val="CF0360"/>
                </a:solidFill>
              </a:rPr>
              <a:t>()</a:t>
            </a:r>
            <a:r>
              <a:rPr lang="en-GB" sz="2000" dirty="0">
                <a:solidFill>
                  <a:srgbClr val="CF0360"/>
                </a:solidFill>
              </a:rPr>
              <a:t>,</a:t>
            </a:r>
            <a:r>
              <a:rPr lang="en-GB" sz="2000" b="1" dirty="0">
                <a:solidFill>
                  <a:srgbClr val="CF0360"/>
                </a:solidFill>
              </a:rPr>
              <a:t> </a:t>
            </a:r>
            <a:r>
              <a:rPr lang="en-GB" sz="2000" b="1" dirty="0" err="1">
                <a:solidFill>
                  <a:srgbClr val="CF0360"/>
                </a:solidFill>
              </a:rPr>
              <a:t>scale_y_discrete</a:t>
            </a:r>
            <a:r>
              <a:rPr lang="en-GB" sz="2000" b="1" dirty="0">
                <a:solidFill>
                  <a:srgbClr val="CF0360"/>
                </a:solidFill>
              </a:rPr>
              <a:t>()</a:t>
            </a:r>
            <a:r>
              <a:rPr lang="en-GB" sz="2000" dirty="0">
                <a:solidFill>
                  <a:srgbClr val="CF0360"/>
                </a:solidFill>
              </a:rPr>
              <a:t>, and </a:t>
            </a:r>
            <a:r>
              <a:rPr lang="en-GB" sz="2000" b="1" dirty="0">
                <a:solidFill>
                  <a:srgbClr val="CF0360"/>
                </a:solidFill>
              </a:rPr>
              <a:t>theme()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12637C0-7EC2-4DF2-AFBE-396888E27740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26</a:t>
            </a:fld>
            <a:endParaRPr lang="en-GB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3783C-329E-41B5-BDB9-8465C005F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526923-6FE4-4C82-9C35-597290D60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27295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FD1088-9848-436A-AD07-677512FEB7B7}"/>
              </a:ext>
            </a:extLst>
          </p:cNvPr>
          <p:cNvCxnSpPr>
            <a:cxnSpLocks/>
          </p:cNvCxnSpPr>
          <p:nvPr/>
        </p:nvCxnSpPr>
        <p:spPr>
          <a:xfrm>
            <a:off x="1165040" y="1314108"/>
            <a:ext cx="0" cy="202591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D29D42-10B0-4CB3-86A2-822F6A92D8D8}"/>
              </a:ext>
            </a:extLst>
          </p:cNvPr>
          <p:cNvCxnSpPr>
            <a:cxnSpLocks/>
          </p:cNvCxnSpPr>
          <p:nvPr/>
        </p:nvCxnSpPr>
        <p:spPr>
          <a:xfrm>
            <a:off x="1165040" y="2403722"/>
            <a:ext cx="0" cy="180680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46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6B967A9-2985-4FA6-AF69-B82155E9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495" y="3267370"/>
            <a:ext cx="4097131" cy="14201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Increased text size further, changed font, and altered colours with </a:t>
            </a:r>
            <a:r>
              <a:rPr lang="en-GB" sz="2000" b="1" dirty="0">
                <a:solidFill>
                  <a:srgbClr val="CF0360"/>
                </a:solidFill>
              </a:rPr>
              <a:t>theme()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CFA4E86-8C6F-4C2E-8F90-3EE27F7EF5A1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27</a:t>
            </a:fld>
            <a:endParaRPr lang="en-GB" b="1" dirty="0">
              <a:latin typeface="+mn-lt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0A72513-050D-4E5A-B168-C1993E44C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1E91ADD-3762-4174-B435-F6A1FA44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-1"/>
            <a:ext cx="4105901" cy="326737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E0B46F-8912-481E-9CB8-5A606E77DC41}"/>
              </a:ext>
            </a:extLst>
          </p:cNvPr>
          <p:cNvCxnSpPr>
            <a:cxnSpLocks/>
          </p:cNvCxnSpPr>
          <p:nvPr/>
        </p:nvCxnSpPr>
        <p:spPr>
          <a:xfrm>
            <a:off x="1165040" y="2283257"/>
            <a:ext cx="0" cy="427090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B46C6C-7199-46AD-AC58-4A9446C107B5}"/>
              </a:ext>
            </a:extLst>
          </p:cNvPr>
          <p:cNvCxnSpPr>
            <a:cxnSpLocks/>
          </p:cNvCxnSpPr>
          <p:nvPr/>
        </p:nvCxnSpPr>
        <p:spPr>
          <a:xfrm>
            <a:off x="1165040" y="2814381"/>
            <a:ext cx="0" cy="213542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696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E1EB3E-8DA1-41A3-97D4-CF861F8D9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5" y="3157495"/>
            <a:ext cx="4105901" cy="15300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Replaced the points and boxplots with </a:t>
            </a:r>
            <a:r>
              <a:rPr lang="en-GB" sz="2000" b="1" dirty="0" err="1">
                <a:solidFill>
                  <a:srgbClr val="CF0360"/>
                </a:solidFill>
              </a:rPr>
              <a:t>stat_dots</a:t>
            </a:r>
            <a:r>
              <a:rPr lang="en-GB" sz="2000" b="1" dirty="0">
                <a:solidFill>
                  <a:srgbClr val="CF0360"/>
                </a:solidFill>
              </a:rPr>
              <a:t>()</a:t>
            </a:r>
            <a:r>
              <a:rPr lang="en-GB" sz="2000" dirty="0">
                <a:solidFill>
                  <a:srgbClr val="CF0360"/>
                </a:solidFill>
              </a:rPr>
              <a:t> from the </a:t>
            </a:r>
            <a:r>
              <a:rPr lang="en-GB" sz="2000" b="1" dirty="0">
                <a:solidFill>
                  <a:srgbClr val="CF0360"/>
                </a:solidFill>
              </a:rPr>
              <a:t>ggdist</a:t>
            </a:r>
            <a:r>
              <a:rPr lang="en-GB" sz="2000" dirty="0">
                <a:solidFill>
                  <a:srgbClr val="CF0360"/>
                </a:solidFill>
              </a:rPr>
              <a:t> package</a:t>
            </a:r>
            <a:endParaRPr lang="en-GB" sz="2000" b="1" dirty="0">
              <a:solidFill>
                <a:srgbClr val="CF0360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4C4E28D-EBCB-47F7-9000-B2F36104A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2" r="34474" b="5211"/>
          <a:stretch/>
        </p:blipFill>
        <p:spPr bwMode="auto">
          <a:xfrm>
            <a:off x="2162175" y="4689213"/>
            <a:ext cx="2917769" cy="158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E85A1BF-BA55-420D-877B-566B77767139}"/>
              </a:ext>
            </a:extLst>
          </p:cNvPr>
          <p:cNvSpPr/>
          <p:nvPr/>
        </p:nvSpPr>
        <p:spPr>
          <a:xfrm>
            <a:off x="2238375" y="5410201"/>
            <a:ext cx="2670120" cy="342899"/>
          </a:xfrm>
          <a:prstGeom prst="ellipse">
            <a:avLst/>
          </a:prstGeom>
          <a:noFill/>
          <a:ln>
            <a:solidFill>
              <a:srgbClr val="CF0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2DD8E50-DE83-4323-BFAE-AACDF7BD2C03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28</a:t>
            </a:fld>
            <a:endParaRPr lang="en-GB" b="1" dirty="0">
              <a:latin typeface="+mn-lt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6D4F37B5-B0F9-440A-AFD6-CB93A2E4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C5BCA1E8-4009-430F-B32F-F878D7509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315749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2F745F-7AFA-4F86-9855-630A2D891E4B}"/>
              </a:ext>
            </a:extLst>
          </p:cNvPr>
          <p:cNvCxnSpPr>
            <a:cxnSpLocks/>
          </p:cNvCxnSpPr>
          <p:nvPr/>
        </p:nvCxnSpPr>
        <p:spPr>
          <a:xfrm>
            <a:off x="1165040" y="1095090"/>
            <a:ext cx="0" cy="104033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14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82D3D3-E6C5-4240-936E-3F1769D22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5" y="3591217"/>
            <a:ext cx="4105901" cy="14139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Also included </a:t>
            </a:r>
            <a:r>
              <a:rPr lang="en-GB" sz="2000" b="1" dirty="0" err="1">
                <a:solidFill>
                  <a:srgbClr val="CF0360"/>
                </a:solidFill>
              </a:rPr>
              <a:t>stat_interval</a:t>
            </a:r>
            <a:r>
              <a:rPr lang="en-GB" sz="2000" b="1" dirty="0">
                <a:solidFill>
                  <a:srgbClr val="CF0360"/>
                </a:solidFill>
              </a:rPr>
              <a:t>() </a:t>
            </a:r>
            <a:r>
              <a:rPr lang="en-GB" sz="2000" dirty="0">
                <a:solidFill>
                  <a:srgbClr val="CF0360"/>
                </a:solidFill>
              </a:rPr>
              <a:t>to indicate where 25%, 50%, 95%, and 100% of the MSOAs lie.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A9C006-3724-4CA9-BD0E-BCE324E70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2" r="34474" b="5211"/>
          <a:stretch/>
        </p:blipFill>
        <p:spPr bwMode="auto">
          <a:xfrm>
            <a:off x="2162175" y="4689213"/>
            <a:ext cx="2917769" cy="158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AE53AE-BBA1-44FF-84F6-965001C73562}"/>
              </a:ext>
            </a:extLst>
          </p:cNvPr>
          <p:cNvSpPr/>
          <p:nvPr/>
        </p:nvSpPr>
        <p:spPr>
          <a:xfrm>
            <a:off x="2238375" y="4629151"/>
            <a:ext cx="2670120" cy="342899"/>
          </a:xfrm>
          <a:prstGeom prst="ellipse">
            <a:avLst/>
          </a:prstGeom>
          <a:noFill/>
          <a:ln>
            <a:solidFill>
              <a:srgbClr val="CF0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12C71AB-04EA-4F8E-8A37-689FEB74BAA7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29</a:t>
            </a:fld>
            <a:endParaRPr lang="en-GB" b="1" dirty="0">
              <a:latin typeface="+mn-lt"/>
            </a:endParaRP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06532B2C-4033-43E7-B564-5314866FB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B80B189-9E2F-4929-86DC-DEA551A5D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3591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FB0457-20B5-4773-B12D-6C6DF5951886}"/>
              </a:ext>
            </a:extLst>
          </p:cNvPr>
          <p:cNvCxnSpPr>
            <a:cxnSpLocks/>
          </p:cNvCxnSpPr>
          <p:nvPr/>
        </p:nvCxnSpPr>
        <p:spPr>
          <a:xfrm>
            <a:off x="1165040" y="1204594"/>
            <a:ext cx="0" cy="323056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79FE55-7CA0-46AE-BF9D-3C33939B7F22}"/>
              </a:ext>
            </a:extLst>
          </p:cNvPr>
          <p:cNvCxnSpPr>
            <a:cxnSpLocks/>
          </p:cNvCxnSpPr>
          <p:nvPr/>
        </p:nvCxnSpPr>
        <p:spPr>
          <a:xfrm>
            <a:off x="1165040" y="1742090"/>
            <a:ext cx="0" cy="126122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04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5584-B638-4AC9-8314-E2DADA4E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R’s flagship data visualisation package: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B47FF-26E3-447C-9E46-77E50EEB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1297"/>
            <a:ext cx="10515600" cy="4075665"/>
          </a:xfrm>
        </p:spPr>
        <p:txBody>
          <a:bodyPr/>
          <a:lstStyle/>
          <a:p>
            <a:r>
              <a:rPr lang="en-GB" dirty="0"/>
              <a:t>This package is based on the “grammar of graphics”, allowing you to map </a:t>
            </a:r>
            <a:r>
              <a:rPr lang="en-GB" b="1" dirty="0"/>
              <a:t>data</a:t>
            </a:r>
            <a:r>
              <a:rPr lang="en-GB" dirty="0"/>
              <a:t> to </a:t>
            </a:r>
            <a:r>
              <a:rPr lang="en-GB" b="1" dirty="0"/>
              <a:t>aesthetics</a:t>
            </a:r>
            <a:r>
              <a:rPr lang="en-GB" dirty="0"/>
              <a:t> of </a:t>
            </a:r>
            <a:r>
              <a:rPr lang="en-GB" b="1" dirty="0"/>
              <a:t>geometric objects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87AAEAB-B1D5-4524-AE90-4C124C2B5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66" y="2844655"/>
            <a:ext cx="7917668" cy="33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21B399-E80D-42BF-AC53-73BF80EBC9E5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3</a:t>
            </a:fld>
            <a:endParaRPr lang="en-GB" b="1" dirty="0">
              <a:latin typeface="+mn-lt"/>
            </a:endParaRPr>
          </a:p>
        </p:txBody>
      </p:sp>
      <p:pic>
        <p:nvPicPr>
          <p:cNvPr id="1026" name="Picture 2" descr="d33wubrfki0l68.cloudfront.net/2c6239d311be6d037...">
            <a:extLst>
              <a:ext uri="{FF2B5EF4-FFF2-40B4-BE49-F238E27FC236}">
                <a16:creationId xmlns:a16="http://schemas.microsoft.com/office/drawing/2014/main" id="{A30F3A4A-B48A-4EC6-B64D-1530501A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953" y="6077"/>
            <a:ext cx="1780280" cy="20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59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7F5F92-366E-46B5-B275-1BB2AB92D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5" y="4776724"/>
            <a:ext cx="4105901" cy="152782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Decluttered by replacing the legend with a colour coded subtitle, using the </a:t>
            </a:r>
            <a:r>
              <a:rPr lang="en-GB" sz="2000" b="1" dirty="0" err="1">
                <a:solidFill>
                  <a:srgbClr val="CF0360"/>
                </a:solidFill>
              </a:rPr>
              <a:t>ggtext</a:t>
            </a:r>
            <a:r>
              <a:rPr lang="en-GB" sz="2000" b="1" dirty="0">
                <a:solidFill>
                  <a:srgbClr val="CF0360"/>
                </a:solidFill>
              </a:rPr>
              <a:t> </a:t>
            </a:r>
            <a:r>
              <a:rPr lang="en-GB" sz="2000" dirty="0">
                <a:solidFill>
                  <a:srgbClr val="CF0360"/>
                </a:solidFill>
              </a:rPr>
              <a:t>package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1B4EA9A-D4C8-4B81-8351-45C9C92F2A23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30</a:t>
            </a:fld>
            <a:endParaRPr lang="en-GB" b="1" dirty="0">
              <a:latin typeface="+mn-lt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1146EC6-79EF-4D5C-BE90-12751A305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D93B16A-E6FB-49A6-B504-944842FCE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47767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AF3717-53DF-4371-8B02-5C406E4FEA9A}"/>
              </a:ext>
            </a:extLst>
          </p:cNvPr>
          <p:cNvCxnSpPr>
            <a:cxnSpLocks/>
          </p:cNvCxnSpPr>
          <p:nvPr/>
        </p:nvCxnSpPr>
        <p:spPr>
          <a:xfrm>
            <a:off x="1165040" y="2173753"/>
            <a:ext cx="0" cy="859646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A821F1-C9C9-490C-A0EF-24F96B9930AE}"/>
              </a:ext>
            </a:extLst>
          </p:cNvPr>
          <p:cNvCxnSpPr>
            <a:cxnSpLocks/>
          </p:cNvCxnSpPr>
          <p:nvPr/>
        </p:nvCxnSpPr>
        <p:spPr>
          <a:xfrm>
            <a:off x="1165040" y="4216096"/>
            <a:ext cx="0" cy="323051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7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6CFD5F-8FE1-49A7-8377-8DE3D124C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3" y="4990696"/>
            <a:ext cx="4105903" cy="131385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Added </a:t>
            </a:r>
            <a:r>
              <a:rPr lang="en-GB" sz="2000" b="1" dirty="0" err="1">
                <a:solidFill>
                  <a:srgbClr val="CF0360"/>
                </a:solidFill>
              </a:rPr>
              <a:t>geom_point</a:t>
            </a:r>
            <a:r>
              <a:rPr lang="en-GB" sz="2000" b="1" dirty="0">
                <a:solidFill>
                  <a:srgbClr val="CF0360"/>
                </a:solidFill>
              </a:rPr>
              <a:t>() </a:t>
            </a:r>
            <a:r>
              <a:rPr lang="en-GB" sz="2000" dirty="0">
                <a:solidFill>
                  <a:srgbClr val="CF0360"/>
                </a:solidFill>
              </a:rPr>
              <a:t>to plot the median values only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C9D4DAD-5DD9-4553-8F68-4FBB4EE1DD44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31</a:t>
            </a:fld>
            <a:endParaRPr lang="en-GB" b="1" dirty="0">
              <a:latin typeface="+mn-lt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E73D42D-C986-40E9-A72F-B9C337165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79F3D1F-887E-4259-8DFF-FB869ACA4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3" cy="499069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325C2-9CEE-4B84-ABD5-3387AFE2EB52}"/>
              </a:ext>
            </a:extLst>
          </p:cNvPr>
          <p:cNvCxnSpPr>
            <a:cxnSpLocks/>
          </p:cNvCxnSpPr>
          <p:nvPr/>
        </p:nvCxnSpPr>
        <p:spPr>
          <a:xfrm>
            <a:off x="1165040" y="1522175"/>
            <a:ext cx="0" cy="213542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531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225E9B-80F1-4028-B521-957726483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25" y="5094787"/>
            <a:ext cx="4105901" cy="120975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Altered the median point shape and position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38E48CF-C827-4251-BECF-9C7767C0861F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32</a:t>
            </a:fld>
            <a:endParaRPr lang="en-GB" b="1" dirty="0">
              <a:latin typeface="+mn-lt"/>
            </a:endParaRPr>
          </a:p>
        </p:txBody>
      </p:sp>
      <p:pic>
        <p:nvPicPr>
          <p:cNvPr id="5" name="Picture 4" descr="A picture containing text, document, screenshot&#10;&#10;Description automatically generated">
            <a:extLst>
              <a:ext uri="{FF2B5EF4-FFF2-40B4-BE49-F238E27FC236}">
                <a16:creationId xmlns:a16="http://schemas.microsoft.com/office/drawing/2014/main" id="{C3C22384-2C0C-49CD-A1A1-CDB507F6B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E0C5BD8B-0CEB-483B-8340-9C36BA930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509478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F4100-552C-4C6F-8D8A-6BF6ED46D4D1}"/>
              </a:ext>
            </a:extLst>
          </p:cNvPr>
          <p:cNvCxnSpPr>
            <a:cxnSpLocks/>
          </p:cNvCxnSpPr>
          <p:nvPr/>
        </p:nvCxnSpPr>
        <p:spPr>
          <a:xfrm>
            <a:off x="1165040" y="1626208"/>
            <a:ext cx="0" cy="213543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30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C9A52A-1F5E-479E-B5FE-3EAADDD9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67907"/>
            <a:ext cx="1217725" cy="17799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solidFill>
                  <a:srgbClr val="CF0360"/>
                </a:solidFill>
              </a:rPr>
              <a:t>Added </a:t>
            </a:r>
            <a:r>
              <a:rPr lang="en-GB" sz="1400" b="1" dirty="0" err="1">
                <a:solidFill>
                  <a:srgbClr val="CF0360"/>
                </a:solidFill>
              </a:rPr>
              <a:t>geom_text</a:t>
            </a:r>
            <a:r>
              <a:rPr lang="en-GB" sz="1400" b="1" dirty="0">
                <a:solidFill>
                  <a:srgbClr val="CF0360"/>
                </a:solidFill>
              </a:rPr>
              <a:t>() </a:t>
            </a:r>
            <a:r>
              <a:rPr lang="en-GB" sz="1400" dirty="0">
                <a:solidFill>
                  <a:srgbClr val="CF0360"/>
                </a:solidFill>
              </a:rPr>
              <a:t>labels to include the counts of MSOAs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C1FD575-9F41-4BC5-ADC9-4D8EBFF69041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33</a:t>
            </a:fld>
            <a:endParaRPr lang="en-GB" b="1" dirty="0">
              <a:latin typeface="+mn-lt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7F26B2-757F-41B5-B3E4-26C29D12B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29158E9-CEE8-46CD-8D18-8DF3B255C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61762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A5119-4A04-461B-A2D4-BB3931C179A5}"/>
              </a:ext>
            </a:extLst>
          </p:cNvPr>
          <p:cNvCxnSpPr>
            <a:cxnSpLocks/>
          </p:cNvCxnSpPr>
          <p:nvPr/>
        </p:nvCxnSpPr>
        <p:spPr>
          <a:xfrm>
            <a:off x="1165040" y="876072"/>
            <a:ext cx="0" cy="109509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836BDF-99CF-4DAB-9D4A-C5C3EAA9F6DA}"/>
              </a:ext>
            </a:extLst>
          </p:cNvPr>
          <p:cNvCxnSpPr>
            <a:cxnSpLocks/>
          </p:cNvCxnSpPr>
          <p:nvPr/>
        </p:nvCxnSpPr>
        <p:spPr>
          <a:xfrm>
            <a:off x="1165040" y="1637159"/>
            <a:ext cx="0" cy="958204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45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5A46BD-488B-4CA6-8822-089D81A6A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667907"/>
            <a:ext cx="1217724" cy="17799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solidFill>
                  <a:srgbClr val="CF0360"/>
                </a:solidFill>
              </a:rPr>
              <a:t>Decluttered by removing the x axis entirely.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solidFill>
                  <a:srgbClr val="CF0360"/>
                </a:solidFill>
              </a:rPr>
              <a:t>Was this a good idea?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0046B82-5BFE-478B-B3B9-F6BE5DBA9E58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34</a:t>
            </a:fld>
            <a:endParaRPr lang="en-GB" b="1" dirty="0">
              <a:latin typeface="+mn-lt"/>
            </a:endParaRPr>
          </a:p>
        </p:txBody>
      </p:sp>
      <p:pic>
        <p:nvPicPr>
          <p:cNvPr id="16" name="Picture 15" descr="Table&#10;&#10;Description automatically generated with medium confidence">
            <a:extLst>
              <a:ext uri="{FF2B5EF4-FFF2-40B4-BE49-F238E27FC236}">
                <a16:creationId xmlns:a16="http://schemas.microsoft.com/office/drawing/2014/main" id="{BBA730E7-072E-4DC9-9BFD-40682AC5B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EDA98854-03D8-4CDD-9A83-FAA596914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5" y="0"/>
            <a:ext cx="4105901" cy="595644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8BA3D8-26D4-467F-9DD7-7BA7185C443B}"/>
              </a:ext>
            </a:extLst>
          </p:cNvPr>
          <p:cNvCxnSpPr>
            <a:cxnSpLocks/>
          </p:cNvCxnSpPr>
          <p:nvPr/>
        </p:nvCxnSpPr>
        <p:spPr>
          <a:xfrm>
            <a:off x="1165040" y="3246929"/>
            <a:ext cx="0" cy="104033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33D03B-4B23-4B77-93CE-FA3C6067E1D3}"/>
              </a:ext>
            </a:extLst>
          </p:cNvPr>
          <p:cNvCxnSpPr>
            <a:cxnSpLocks/>
          </p:cNvCxnSpPr>
          <p:nvPr/>
        </p:nvCxnSpPr>
        <p:spPr>
          <a:xfrm>
            <a:off x="1165040" y="4648656"/>
            <a:ext cx="0" cy="213543"/>
          </a:xfrm>
          <a:prstGeom prst="line">
            <a:avLst/>
          </a:prstGeom>
          <a:ln w="28575">
            <a:solidFill>
              <a:srgbClr val="CF0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87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3EFAC618-821E-4AD9-B1CC-4F2DCBC5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BFC37F0-2C99-4D4B-9C7D-0B78829BA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3880224" cy="16002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8C1209-F2B9-4DEE-AE84-8230D840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70" y="1600200"/>
            <a:ext cx="3880224" cy="11129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CF0360"/>
                </a:solidFill>
              </a:rPr>
              <a:t>Save the plot in any size/format using </a:t>
            </a:r>
            <a:r>
              <a:rPr lang="en-GB" sz="2000" b="1" dirty="0" err="1">
                <a:solidFill>
                  <a:srgbClr val="CF0360"/>
                </a:solidFill>
              </a:rPr>
              <a:t>ggsave</a:t>
            </a:r>
            <a:r>
              <a:rPr lang="en-GB" sz="2000" b="1" dirty="0">
                <a:solidFill>
                  <a:srgbClr val="CF036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b="1" dirty="0">
              <a:solidFill>
                <a:srgbClr val="CF0360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AF8C1C2-ED59-4862-91C8-27766E3DB424}"/>
              </a:ext>
            </a:extLst>
          </p:cNvPr>
          <p:cNvSpPr txBox="1">
            <a:spLocks/>
          </p:cNvSpPr>
          <p:nvPr/>
        </p:nvSpPr>
        <p:spPr>
          <a:xfrm>
            <a:off x="4494195" y="6306207"/>
            <a:ext cx="829431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35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848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C7B5-1707-4878-B9F4-A84C3266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Showcase: R packages designed as extensions to ggplot2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CC635F1-9EFA-4112-9257-9D233FD69B51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36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3992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37</a:t>
            </a:fld>
            <a:endParaRPr lang="en-GB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AB689-AC40-4C4A-A0C0-AABB79A69024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C3366A-0938-4D81-B14A-8A02A8AC565C}"/>
              </a:ext>
            </a:extLst>
          </p:cNvPr>
          <p:cNvSpPr txBox="1"/>
          <p:nvPr/>
        </p:nvSpPr>
        <p:spPr>
          <a:xfrm>
            <a:off x="0" y="0"/>
            <a:ext cx="2469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The </a:t>
            </a:r>
            <a:r>
              <a:rPr lang="en-GB" sz="1800" b="1" dirty="0" err="1">
                <a:solidFill>
                  <a:schemeClr val="bg1"/>
                </a:solidFill>
                <a:highlight>
                  <a:srgbClr val="CF0360"/>
                </a:highlight>
              </a:rPr>
              <a:t>ggforce</a:t>
            </a: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 package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13F94F-0F79-406C-BC27-6751246A4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-1"/>
            <a:ext cx="6330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40D696-BFA9-4176-AC2D-744BEF0B5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8907"/>
            <a:ext cx="5861047" cy="3609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841DC-4CF3-4117-B479-64433DC8E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6547"/>
            <a:ext cx="5861047" cy="27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68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48180D-E04F-48A6-9F23-8E40235E217F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38</a:t>
            </a:fld>
            <a:endParaRPr lang="en-GB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AE959-3322-435C-802C-EA44A9543FE3}"/>
              </a:ext>
            </a:extLst>
          </p:cNvPr>
          <p:cNvSpPr txBox="1"/>
          <p:nvPr/>
        </p:nvSpPr>
        <p:spPr>
          <a:xfrm>
            <a:off x="0" y="0"/>
            <a:ext cx="270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The </a:t>
            </a:r>
            <a:r>
              <a:rPr lang="en-GB" b="1" dirty="0" err="1">
                <a:solidFill>
                  <a:schemeClr val="bg1"/>
                </a:solidFill>
                <a:highlight>
                  <a:srgbClr val="CF0360"/>
                </a:highlight>
              </a:rPr>
              <a:t>ggsankey</a:t>
            </a: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7B02F-B35D-46F9-B99B-C58EA388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92" y="0"/>
            <a:ext cx="4270407" cy="6854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B4AD2-083E-411F-B618-AA0EF031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6" y="4180225"/>
            <a:ext cx="7715520" cy="2570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15E24-232D-4951-8E1C-7757E785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24" y="1150534"/>
            <a:ext cx="3374284" cy="2506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1CA404-A875-458F-A86F-74AE71D69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420" y="372525"/>
            <a:ext cx="2475704" cy="1515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65B266-074A-4FD2-B7DD-5BA1DD55F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735" y="2196062"/>
            <a:ext cx="2396840" cy="15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9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39</a:t>
            </a:fld>
            <a:endParaRPr lang="en-GB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AB689-AC40-4C4A-A0C0-AABB79A69024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C3366A-0938-4D81-B14A-8A02A8AC565C}"/>
              </a:ext>
            </a:extLst>
          </p:cNvPr>
          <p:cNvSpPr txBox="1"/>
          <p:nvPr/>
        </p:nvSpPr>
        <p:spPr>
          <a:xfrm>
            <a:off x="0" y="0"/>
            <a:ext cx="2469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The </a:t>
            </a:r>
            <a:r>
              <a:rPr lang="en-GB" sz="1800" b="1" dirty="0">
                <a:solidFill>
                  <a:schemeClr val="bg1"/>
                </a:solidFill>
                <a:highlight>
                  <a:srgbClr val="CF0360"/>
                </a:highlight>
              </a:rPr>
              <a:t>ggdist</a:t>
            </a: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 package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06491A-3C0C-4BFB-83FA-C3CCDBAC4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34474"/>
          <a:stretch/>
        </p:blipFill>
        <p:spPr bwMode="auto">
          <a:xfrm>
            <a:off x="197114" y="1617219"/>
            <a:ext cx="3622091" cy="399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764DF-ACE9-4038-BA7C-843235B0F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391" y="33332"/>
            <a:ext cx="5151115" cy="323649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4A7935-7608-4EF4-8789-47FB52449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806" y="3382880"/>
            <a:ext cx="5560193" cy="3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5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AB92D6-6C5B-48C1-BAC3-6EC22900BD50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F1CD7B-4AF4-469E-93D9-E04BC6A5FA44}"/>
              </a:ext>
            </a:extLst>
          </p:cNvPr>
          <p:cNvGrpSpPr/>
          <p:nvPr/>
        </p:nvGrpSpPr>
        <p:grpSpPr>
          <a:xfrm>
            <a:off x="-1716710" y="0"/>
            <a:ext cx="8406579" cy="5657485"/>
            <a:chOff x="-1716710" y="0"/>
            <a:chExt cx="8406579" cy="56574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3E0844-45E8-403C-A60E-39158871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336611" cy="407561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BE2D13-51ED-48CA-A31C-D23E6DAC3BBB}"/>
                </a:ext>
              </a:extLst>
            </p:cNvPr>
            <p:cNvSpPr/>
            <p:nvPr/>
          </p:nvSpPr>
          <p:spPr>
            <a:xfrm>
              <a:off x="-1716710" y="926431"/>
              <a:ext cx="8406579" cy="4731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7230369-F5E4-4A23-B953-AA8873B2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79" y="813960"/>
            <a:ext cx="6534520" cy="4667515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F678B32-69C2-4350-B14A-E2330F719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0" y="3291958"/>
            <a:ext cx="4477610" cy="105747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8C14D3-DFAA-46D4-B424-8649465E25DD}"/>
              </a:ext>
            </a:extLst>
          </p:cNvPr>
          <p:cNvSpPr/>
          <p:nvPr/>
        </p:nvSpPr>
        <p:spPr>
          <a:xfrm>
            <a:off x="0" y="1"/>
            <a:ext cx="4336611" cy="21543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F03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B23E3-D7E7-45C7-BE8A-FA32A3EFA2FC}"/>
              </a:ext>
            </a:extLst>
          </p:cNvPr>
          <p:cNvSpPr/>
          <p:nvPr/>
        </p:nvSpPr>
        <p:spPr>
          <a:xfrm>
            <a:off x="420819" y="3289784"/>
            <a:ext cx="4477610" cy="10574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F03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 code (using the ggplot2 package)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03B74E-29B2-42DC-AE4C-68FC52CF3BE8}"/>
              </a:ext>
            </a:extLst>
          </p:cNvPr>
          <p:cNvSpPr/>
          <p:nvPr/>
        </p:nvSpPr>
        <p:spPr>
          <a:xfrm>
            <a:off x="5657478" y="813960"/>
            <a:ext cx="6534522" cy="46675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F03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visualisation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9758A0D-8C52-4F7A-8C04-55115B63F904}"/>
              </a:ext>
            </a:extLst>
          </p:cNvPr>
          <p:cNvSpPr/>
          <p:nvPr/>
        </p:nvSpPr>
        <p:spPr>
          <a:xfrm flipH="1">
            <a:off x="889328" y="1986596"/>
            <a:ext cx="701041" cy="2871467"/>
          </a:xfrm>
          <a:prstGeom prst="arc">
            <a:avLst>
              <a:gd name="adj1" fmla="val 16674142"/>
              <a:gd name="adj2" fmla="val 0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552C858-5B4C-46DC-A5CC-0EE3F1AC0838}"/>
              </a:ext>
            </a:extLst>
          </p:cNvPr>
          <p:cNvSpPr/>
          <p:nvPr/>
        </p:nvSpPr>
        <p:spPr>
          <a:xfrm rot="16200000" flipH="1">
            <a:off x="4309746" y="3281741"/>
            <a:ext cx="701041" cy="2871467"/>
          </a:xfrm>
          <a:prstGeom prst="arc">
            <a:avLst>
              <a:gd name="adj1" fmla="val 16483629"/>
              <a:gd name="adj2" fmla="val 4836338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51249104-190D-4707-9D6F-AEC9318208D2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708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FAFC14A9-6C1A-4517-AF65-437434F0D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7" y="439293"/>
            <a:ext cx="7170115" cy="60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48180D-E04F-48A6-9F23-8E40235E217F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40</a:t>
            </a:fld>
            <a:endParaRPr lang="en-GB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AE959-3322-435C-802C-EA44A9543FE3}"/>
              </a:ext>
            </a:extLst>
          </p:cNvPr>
          <p:cNvSpPr txBox="1"/>
          <p:nvPr/>
        </p:nvSpPr>
        <p:spPr>
          <a:xfrm>
            <a:off x="0" y="0"/>
            <a:ext cx="26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The </a:t>
            </a:r>
            <a:r>
              <a:rPr lang="en-GB" b="1" dirty="0" err="1">
                <a:solidFill>
                  <a:schemeClr val="bg1"/>
                </a:solidFill>
                <a:highlight>
                  <a:srgbClr val="CF0360"/>
                </a:highlight>
              </a:rPr>
              <a:t>ggraph</a:t>
            </a: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 package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567F15-5977-4FD4-A5E3-9987693C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269" y="-1"/>
            <a:ext cx="4637732" cy="284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D9EB84DA-B0AE-47B5-AEFF-025FF751D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94" y="3069527"/>
            <a:ext cx="3729636" cy="372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149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48180D-E04F-48A6-9F23-8E40235E217F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41</a:t>
            </a:fld>
            <a:endParaRPr lang="en-GB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AE959-3322-435C-802C-EA44A9543FE3}"/>
              </a:ext>
            </a:extLst>
          </p:cNvPr>
          <p:cNvSpPr txBox="1"/>
          <p:nvPr/>
        </p:nvSpPr>
        <p:spPr>
          <a:xfrm>
            <a:off x="0" y="0"/>
            <a:ext cx="2695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The </a:t>
            </a:r>
            <a:r>
              <a:rPr lang="en-GB" sz="1800" b="1" dirty="0" err="1">
                <a:solidFill>
                  <a:schemeClr val="bg1"/>
                </a:solidFill>
                <a:highlight>
                  <a:srgbClr val="CF0360"/>
                </a:highlight>
              </a:rPr>
              <a:t>GG</a:t>
            </a:r>
            <a:r>
              <a:rPr lang="en-GB" b="1" dirty="0" err="1">
                <a:solidFill>
                  <a:schemeClr val="bg1"/>
                </a:solidFill>
                <a:highlight>
                  <a:srgbClr val="CF0360"/>
                </a:highlight>
              </a:rPr>
              <a:t>ally</a:t>
            </a: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 package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26A83-E9C8-486C-9218-C66F9613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396" y="-2"/>
            <a:ext cx="6859604" cy="685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5A63C4-0FB2-4EF4-9E6A-AA7ADD01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8"/>
          <a:stretch/>
        </p:blipFill>
        <p:spPr bwMode="auto">
          <a:xfrm>
            <a:off x="308007" y="1713296"/>
            <a:ext cx="4326556" cy="41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85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48180D-E04F-48A6-9F23-8E40235E217F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42</a:t>
            </a:fld>
            <a:endParaRPr lang="en-GB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142140-9C7C-4310-A367-08204867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23" y="0"/>
            <a:ext cx="9148354" cy="686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F7EAE9-D4C0-40DF-8D91-C49D746DEF88}"/>
              </a:ext>
            </a:extLst>
          </p:cNvPr>
          <p:cNvSpPr txBox="1"/>
          <p:nvPr/>
        </p:nvSpPr>
        <p:spPr>
          <a:xfrm>
            <a:off x="-1" y="0"/>
            <a:ext cx="1626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The </a:t>
            </a:r>
            <a:r>
              <a:rPr lang="en-GB" sz="1800" b="1" dirty="0">
                <a:solidFill>
                  <a:schemeClr val="bg1"/>
                </a:solidFill>
                <a:highlight>
                  <a:srgbClr val="CF0360"/>
                </a:highlight>
              </a:rPr>
              <a:t>sf</a:t>
            </a: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 package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highlight>
                <a:srgbClr val="CF0360"/>
              </a:highlight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(+ </a:t>
            </a:r>
            <a:r>
              <a:rPr lang="en-GB" sz="1800" dirty="0" err="1">
                <a:solidFill>
                  <a:schemeClr val="bg1"/>
                </a:solidFill>
                <a:highlight>
                  <a:srgbClr val="CF0360"/>
                </a:highlight>
              </a:rPr>
              <a:t>biscale</a:t>
            </a: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C338EEC-46B7-468F-8BBD-D5929AF3B67F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42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444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48180D-E04F-48A6-9F23-8E40235E217F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60995-8947-4120-A6FB-A28BE52B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5412" y="6434038"/>
            <a:ext cx="106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Slide</a:t>
            </a:r>
            <a:r>
              <a:rPr lang="en-GB"/>
              <a:t> </a:t>
            </a:r>
            <a:fld id="{5F4C8201-D8A8-417D-8A18-42E93E6C5D44}" type="slidenum">
              <a:rPr lang="en-GB" b="1" smtClean="0"/>
              <a:pPr/>
              <a:t>43</a:t>
            </a:fld>
            <a:endParaRPr lang="en-GB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9DD51-9FA6-49A9-A10F-129ED1BD01E5}"/>
              </a:ext>
            </a:extLst>
          </p:cNvPr>
          <p:cNvSpPr/>
          <p:nvPr/>
        </p:nvSpPr>
        <p:spPr>
          <a:xfrm>
            <a:off x="1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E5A81E-3BF6-4C0D-97FF-02B3F87C35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74" y="1239437"/>
            <a:ext cx="10763425" cy="561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DAE959-3322-435C-802C-EA44A9543FE3}"/>
              </a:ext>
            </a:extLst>
          </p:cNvPr>
          <p:cNvSpPr txBox="1"/>
          <p:nvPr/>
        </p:nvSpPr>
        <p:spPr>
          <a:xfrm>
            <a:off x="0" y="0"/>
            <a:ext cx="2451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The </a:t>
            </a:r>
            <a:r>
              <a:rPr lang="en-GB" b="1" dirty="0" err="1">
                <a:solidFill>
                  <a:schemeClr val="bg1"/>
                </a:solidFill>
                <a:highlight>
                  <a:srgbClr val="CF0360"/>
                </a:highlight>
              </a:rPr>
              <a:t>ggiraph</a:t>
            </a:r>
            <a:r>
              <a:rPr lang="en-GB" sz="1800" dirty="0">
                <a:solidFill>
                  <a:schemeClr val="bg1"/>
                </a:solidFill>
                <a:highlight>
                  <a:srgbClr val="CF0360"/>
                </a:highlight>
              </a:rPr>
              <a:t> package</a:t>
            </a:r>
          </a:p>
        </p:txBody>
      </p:sp>
      <p:pic>
        <p:nvPicPr>
          <p:cNvPr id="5122" name="Picture 2" descr="Make ggplot2 Graphics Interactive • ggiraph package">
            <a:extLst>
              <a:ext uri="{FF2B5EF4-FFF2-40B4-BE49-F238E27FC236}">
                <a16:creationId xmlns:a16="http://schemas.microsoft.com/office/drawing/2014/main" id="{9EFEF069-FB15-4179-92B5-760AB0602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32" y="58837"/>
            <a:ext cx="771719" cy="8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F48A48-6ECB-40E4-93A4-A6E74315A8EA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43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0891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B257-EED3-4CED-ADB3-49EAA978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Where / how to learn more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D842E61-EBA7-4B71-A861-34A1650E15B3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44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548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56DE1A-37BB-4BC3-945C-E0D5DE286D95}"/>
              </a:ext>
            </a:extLst>
          </p:cNvPr>
          <p:cNvSpPr/>
          <p:nvPr/>
        </p:nvSpPr>
        <p:spPr>
          <a:xfrm>
            <a:off x="9832974" y="0"/>
            <a:ext cx="2359026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C29E0-6DAA-4E37-AEC9-DC2520E4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0"/>
            <a:ext cx="7106520" cy="1325563"/>
          </a:xfrm>
        </p:spPr>
        <p:txBody>
          <a:bodyPr/>
          <a:lstStyle/>
          <a:p>
            <a:r>
              <a:rPr lang="en-GB" dirty="0"/>
              <a:t>Online tutorials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DF294A-0357-463E-9BAA-585DC3E7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34" y="1320059"/>
            <a:ext cx="5582652" cy="151939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Collection of ggplot2 teaching material from Cédric Scherer: </a:t>
            </a:r>
            <a:r>
              <a:rPr lang="en-GB" dirty="0">
                <a:hlinkClick r:id="rId3"/>
              </a:rPr>
              <a:t>https://github.com/z3tt/ggplot-courses</a:t>
            </a:r>
            <a:endParaRPr lang="en-GB" dirty="0"/>
          </a:p>
          <a:p>
            <a:r>
              <a:rPr lang="en-GB" dirty="0"/>
              <a:t>A more comprehensive collection from Erik </a:t>
            </a:r>
            <a:r>
              <a:rPr lang="en-GB" dirty="0" err="1"/>
              <a:t>Gahner</a:t>
            </a:r>
            <a:r>
              <a:rPr lang="en-GB" dirty="0"/>
              <a:t> Larsen: </a:t>
            </a:r>
            <a:r>
              <a:rPr lang="en-GB" dirty="0">
                <a:hlinkClick r:id="rId4"/>
              </a:rPr>
              <a:t>https://github.com/erikgahner/awesome-ggplot2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E43C57-45AC-46F8-9E20-D128D02FE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311" y="0"/>
            <a:ext cx="5731689" cy="625642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399AAC-DAC0-474D-88C2-ABA95C85DD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45" y="2935705"/>
            <a:ext cx="4359229" cy="302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85DA685-2AF9-4E79-BAA0-8F3DC7775280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45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2197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56DE1A-37BB-4BC3-945C-E0D5DE286D95}"/>
              </a:ext>
            </a:extLst>
          </p:cNvPr>
          <p:cNvSpPr/>
          <p:nvPr/>
        </p:nvSpPr>
        <p:spPr>
          <a:xfrm>
            <a:off x="9832974" y="0"/>
            <a:ext cx="2359026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C29E0-6DAA-4E37-AEC9-DC2520E4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0"/>
            <a:ext cx="7106520" cy="1325563"/>
          </a:xfrm>
        </p:spPr>
        <p:txBody>
          <a:bodyPr/>
          <a:lstStyle/>
          <a:p>
            <a:r>
              <a:rPr lang="en-GB" dirty="0"/>
              <a:t>The esquisse package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F8AEBA5-D937-451A-A145-EEEEA7C5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34" y="1320059"/>
            <a:ext cx="4584701" cy="1086257"/>
          </a:xfrm>
        </p:spPr>
        <p:txBody>
          <a:bodyPr>
            <a:normAutofit/>
          </a:bodyPr>
          <a:lstStyle/>
          <a:p>
            <a:r>
              <a:rPr lang="en-GB" dirty="0"/>
              <a:t>For anyone who wants to start using ggplot2 without getting bogged down in syntax.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9DB5A21-BC96-4F9B-BDAF-41BAB2F0BA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01" y="660029"/>
            <a:ext cx="7014725" cy="553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0D9C41F-526C-4FF8-8447-29A8B7A902DF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46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4188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56DE1A-37BB-4BC3-945C-E0D5DE286D95}"/>
              </a:ext>
            </a:extLst>
          </p:cNvPr>
          <p:cNvSpPr/>
          <p:nvPr/>
        </p:nvSpPr>
        <p:spPr>
          <a:xfrm>
            <a:off x="9832974" y="0"/>
            <a:ext cx="2359026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C29E0-6DAA-4E37-AEC9-DC2520E4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0"/>
            <a:ext cx="7106520" cy="1325563"/>
          </a:xfrm>
        </p:spPr>
        <p:txBody>
          <a:bodyPr/>
          <a:lstStyle/>
          <a:p>
            <a:r>
              <a:rPr lang="en-GB" dirty="0"/>
              <a:t>R Graph Gallery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B3CB27-F882-4B6B-893A-08BE71CB4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786" y="-1"/>
            <a:ext cx="4714213" cy="6243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10EC39-98B5-4B7E-AA28-5BC8EC64A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470" y="4752474"/>
            <a:ext cx="3393491" cy="14828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8A4A96-4840-41ED-854F-C25B0925D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27" y="2134292"/>
            <a:ext cx="7222975" cy="255825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F8AEBA5-D937-451A-A145-EEEEA7C5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34" y="1320060"/>
            <a:ext cx="5918735" cy="773196"/>
          </a:xfrm>
        </p:spPr>
        <p:txBody>
          <a:bodyPr>
            <a:normAutofit/>
          </a:bodyPr>
          <a:lstStyle/>
          <a:p>
            <a:r>
              <a:rPr lang="en-GB" dirty="0"/>
              <a:t>Lots of inspiring chart designs and code examples to copy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1D7B124-DB58-4E6C-A3A1-BB718C21729C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47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4368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C8658-34F4-45EC-BAD0-254E52F3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8201-D8A8-417D-8A18-42E93E6C5D44}" type="slidenum">
              <a:rPr lang="en-GB" smtClean="0"/>
              <a:t>48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8DB8B-2F08-490F-BF82-6E21784D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F4D5AB-8946-4345-8F1B-B906205EBF07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48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3456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7F5AA-8CBE-44D8-9023-75029E26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8201-D8A8-417D-8A18-42E93E6C5D44}" type="slidenum">
              <a:rPr lang="en-GB" smtClean="0"/>
              <a:t>49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2FDC2-F3D2-48BB-8B72-BD637D78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82"/>
            <a:ext cx="12192000" cy="6841122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2EB0AA4-C4D3-4162-80D3-78038B934A58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49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98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AB92D6-6C5B-48C1-BAC3-6EC22900BD50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F1CD7B-4AF4-469E-93D9-E04BC6A5FA44}"/>
              </a:ext>
            </a:extLst>
          </p:cNvPr>
          <p:cNvGrpSpPr/>
          <p:nvPr/>
        </p:nvGrpSpPr>
        <p:grpSpPr>
          <a:xfrm>
            <a:off x="-1716710" y="0"/>
            <a:ext cx="8406579" cy="5657485"/>
            <a:chOff x="-1716710" y="0"/>
            <a:chExt cx="8406579" cy="56574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3E0844-45E8-403C-A60E-39158871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336611" cy="407561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BE2D13-51ED-48CA-A31C-D23E6DAC3BBB}"/>
                </a:ext>
              </a:extLst>
            </p:cNvPr>
            <p:cNvSpPr/>
            <p:nvPr/>
          </p:nvSpPr>
          <p:spPr>
            <a:xfrm>
              <a:off x="-1716710" y="926431"/>
              <a:ext cx="8406579" cy="4731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7230369-F5E4-4A23-B953-AA8873B2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79" y="813960"/>
            <a:ext cx="6534520" cy="4667515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F678B32-69C2-4350-B14A-E2330F719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0" y="3291958"/>
            <a:ext cx="4477610" cy="1057478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F9758A0D-8C52-4F7A-8C04-55115B63F904}"/>
              </a:ext>
            </a:extLst>
          </p:cNvPr>
          <p:cNvSpPr/>
          <p:nvPr/>
        </p:nvSpPr>
        <p:spPr>
          <a:xfrm flipH="1">
            <a:off x="889328" y="1986596"/>
            <a:ext cx="701041" cy="2871467"/>
          </a:xfrm>
          <a:prstGeom prst="arc">
            <a:avLst>
              <a:gd name="adj1" fmla="val 16674142"/>
              <a:gd name="adj2" fmla="val 0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552C858-5B4C-46DC-A5CC-0EE3F1AC0838}"/>
              </a:ext>
            </a:extLst>
          </p:cNvPr>
          <p:cNvSpPr/>
          <p:nvPr/>
        </p:nvSpPr>
        <p:spPr>
          <a:xfrm rot="16200000" flipH="1">
            <a:off x="4309746" y="3281741"/>
            <a:ext cx="701041" cy="2871467"/>
          </a:xfrm>
          <a:prstGeom prst="arc">
            <a:avLst>
              <a:gd name="adj1" fmla="val 16483629"/>
              <a:gd name="adj2" fmla="val 4836338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9F026EA3-E5F2-4B36-B8F1-50DA5F731255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5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732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96DD0-916F-4B56-99F7-60CB4602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8201-D8A8-417D-8A18-42E93E6C5D44}" type="slidenum">
              <a:rPr lang="en-GB" smtClean="0"/>
              <a:t>50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58DD8-95C1-4B99-A2D0-DB30BC53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"/>
            <a:ext cx="12192000" cy="68532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220170-A819-42E2-9B63-AB4A1A3C6ED8}"/>
              </a:ext>
            </a:extLst>
          </p:cNvPr>
          <p:cNvSpPr/>
          <p:nvPr/>
        </p:nvSpPr>
        <p:spPr>
          <a:xfrm>
            <a:off x="4713514" y="3608614"/>
            <a:ext cx="2422072" cy="504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0FD4A-BDBF-4BB8-9646-8C6A82D2DF7F}"/>
              </a:ext>
            </a:extLst>
          </p:cNvPr>
          <p:cNvSpPr txBox="1"/>
          <p:nvPr/>
        </p:nvSpPr>
        <p:spPr>
          <a:xfrm>
            <a:off x="4437395" y="3742233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CF03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github.com/AndyABaker/TidyTuesday</a:t>
            </a:r>
            <a:endParaRPr lang="en-GB" sz="1100" b="1" dirty="0">
              <a:solidFill>
                <a:srgbClr val="CF03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327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56DE1A-37BB-4BC3-945C-E0D5DE286D95}"/>
              </a:ext>
            </a:extLst>
          </p:cNvPr>
          <p:cNvSpPr/>
          <p:nvPr/>
        </p:nvSpPr>
        <p:spPr>
          <a:xfrm>
            <a:off x="9832974" y="0"/>
            <a:ext cx="2359026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C29E0-6DAA-4E37-AEC9-DC2520E4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0"/>
            <a:ext cx="4068780" cy="1325563"/>
          </a:xfrm>
        </p:spPr>
        <p:txBody>
          <a:bodyPr/>
          <a:lstStyle/>
          <a:p>
            <a:r>
              <a:rPr lang="en-GB" dirty="0"/>
              <a:t>Code from this session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F8AEBA5-D937-451A-A145-EEEEA7C5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35" y="1320059"/>
            <a:ext cx="4068780" cy="1086257"/>
          </a:xfrm>
        </p:spPr>
        <p:txBody>
          <a:bodyPr>
            <a:normAutofit lnSpcReduction="10000"/>
          </a:bodyPr>
          <a:lstStyle/>
          <a:p>
            <a:r>
              <a:rPr lang="en-GB" b="0" dirty="0"/>
              <a:t>The code from my examples in this session is now available on the Coffee and Coding GitHub repo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0D9C41F-526C-4FF8-8447-29A8B7A902DF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51</a:t>
            </a:fld>
            <a:endParaRPr lang="en-GB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19459-0477-4C68-8DCC-BC1B39BF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414" y="359653"/>
            <a:ext cx="7805586" cy="5626319"/>
          </a:xfrm>
          <a:prstGeom prst="rect">
            <a:avLst/>
          </a:pr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7596F97D-A5B1-48F1-9545-9911AFD54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5" y="2625744"/>
            <a:ext cx="3475383" cy="34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AB92D6-6C5B-48C1-BAC3-6EC22900BD50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F678B32-69C2-4350-B14A-E2330F719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91" y="2328662"/>
            <a:ext cx="7457418" cy="17612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E495A2-0E64-4DEC-ADB6-C63FF63F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289" y="604832"/>
            <a:ext cx="3137028" cy="895908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sz="2000" b="1" u="sng" dirty="0">
                <a:solidFill>
                  <a:srgbClr val="CF0360"/>
                </a:solidFill>
              </a:rPr>
              <a:t>1.</a:t>
            </a:r>
            <a:r>
              <a:rPr lang="en-GB" sz="2000" b="1" dirty="0">
                <a:solidFill>
                  <a:srgbClr val="CF0360"/>
                </a:solidFill>
              </a:rPr>
              <a:t> </a:t>
            </a:r>
            <a:r>
              <a:rPr lang="en-GB" sz="2000" b="0" dirty="0">
                <a:solidFill>
                  <a:srgbClr val="CF0360"/>
                </a:solidFill>
              </a:rPr>
              <a:t>The example dataset is already assigned to an object called </a:t>
            </a:r>
            <a:r>
              <a:rPr lang="en-GB" sz="2000" dirty="0">
                <a:solidFill>
                  <a:srgbClr val="CF0360"/>
                </a:solidFill>
              </a:rPr>
              <a:t>penguins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B9B40AE-EFCE-48E4-8346-87BB63CCC5FA}"/>
              </a:ext>
            </a:extLst>
          </p:cNvPr>
          <p:cNvSpPr txBox="1">
            <a:spLocks/>
          </p:cNvSpPr>
          <p:nvPr/>
        </p:nvSpPr>
        <p:spPr>
          <a:xfrm>
            <a:off x="5220106" y="1385290"/>
            <a:ext cx="5966130" cy="143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ABC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sz="2000" b="1" u="sng" dirty="0">
                <a:solidFill>
                  <a:srgbClr val="CF0360"/>
                </a:solidFill>
                <a:latin typeface="+mn-lt"/>
              </a:rPr>
              <a:t>2.</a:t>
            </a:r>
            <a:r>
              <a:rPr lang="en-GB" sz="2000" b="1" dirty="0">
                <a:solidFill>
                  <a:srgbClr val="CF0360"/>
                </a:solidFill>
                <a:latin typeface="+mn-lt"/>
              </a:rPr>
              <a:t> </a:t>
            </a:r>
            <a:r>
              <a:rPr lang="en-GB" sz="2000" dirty="0">
                <a:solidFill>
                  <a:srgbClr val="CF0360"/>
                </a:solidFill>
                <a:latin typeface="+mn-lt"/>
              </a:rPr>
              <a:t>Two </a:t>
            </a:r>
            <a:r>
              <a:rPr lang="en-GB" sz="2000" b="1" dirty="0">
                <a:solidFill>
                  <a:srgbClr val="CF0360"/>
                </a:solidFill>
                <a:latin typeface="+mn-lt"/>
              </a:rPr>
              <a:t>aes</a:t>
            </a:r>
            <a:r>
              <a:rPr lang="en-GB" sz="2000" dirty="0">
                <a:solidFill>
                  <a:srgbClr val="CF0360"/>
                </a:solidFill>
                <a:latin typeface="+mn-lt"/>
              </a:rPr>
              <a:t>thetic properties, x and y coordinates, are given within the </a:t>
            </a:r>
            <a:r>
              <a:rPr lang="en-GB" sz="2000" b="1" dirty="0" err="1">
                <a:solidFill>
                  <a:srgbClr val="CF0360"/>
                </a:solidFill>
                <a:latin typeface="+mn-lt"/>
              </a:rPr>
              <a:t>ggplot</a:t>
            </a:r>
            <a:r>
              <a:rPr lang="en-GB" sz="2000" b="1" dirty="0">
                <a:solidFill>
                  <a:srgbClr val="CF0360"/>
                </a:solidFill>
                <a:latin typeface="+mn-lt"/>
              </a:rPr>
              <a:t>() </a:t>
            </a:r>
            <a:r>
              <a:rPr lang="en-GB" sz="2000" dirty="0">
                <a:solidFill>
                  <a:srgbClr val="CF0360"/>
                </a:solidFill>
                <a:latin typeface="+mn-lt"/>
              </a:rPr>
              <a:t>function</a:t>
            </a:r>
            <a:endParaRPr lang="en-GB" sz="2000" b="1" dirty="0">
              <a:solidFill>
                <a:srgbClr val="CF0360"/>
              </a:solidFill>
              <a:latin typeface="+mn-lt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652C542-797B-4286-94C5-8E113D19B803}"/>
              </a:ext>
            </a:extLst>
          </p:cNvPr>
          <p:cNvSpPr txBox="1">
            <a:spLocks/>
          </p:cNvSpPr>
          <p:nvPr/>
        </p:nvSpPr>
        <p:spPr>
          <a:xfrm>
            <a:off x="838200" y="4606858"/>
            <a:ext cx="5174524" cy="895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ABC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sz="2000" b="1" u="sng" dirty="0">
                <a:solidFill>
                  <a:srgbClr val="CF0360"/>
                </a:solidFill>
                <a:latin typeface="+mn-lt"/>
              </a:rPr>
              <a:t>3.</a:t>
            </a:r>
            <a:r>
              <a:rPr lang="en-GB" sz="2000" b="1" dirty="0">
                <a:solidFill>
                  <a:srgbClr val="CF0360"/>
                </a:solidFill>
                <a:latin typeface="+mn-lt"/>
              </a:rPr>
              <a:t> </a:t>
            </a:r>
            <a:r>
              <a:rPr lang="en-GB" sz="2000" dirty="0">
                <a:solidFill>
                  <a:srgbClr val="CF0360"/>
                </a:solidFill>
                <a:latin typeface="+mn-lt"/>
              </a:rPr>
              <a:t>The </a:t>
            </a:r>
            <a:r>
              <a:rPr lang="en-GB" sz="2000" b="1" dirty="0" err="1">
                <a:solidFill>
                  <a:srgbClr val="CF0360"/>
                </a:solidFill>
                <a:latin typeface="+mn-lt"/>
              </a:rPr>
              <a:t>geom_point</a:t>
            </a:r>
            <a:r>
              <a:rPr lang="en-GB" sz="2000" b="1" dirty="0">
                <a:solidFill>
                  <a:srgbClr val="CF0360"/>
                </a:solidFill>
                <a:latin typeface="+mn-lt"/>
              </a:rPr>
              <a:t>()</a:t>
            </a:r>
            <a:r>
              <a:rPr lang="en-GB" sz="2000" dirty="0">
                <a:solidFill>
                  <a:srgbClr val="CF0360"/>
                </a:solidFill>
                <a:latin typeface="+mn-lt"/>
              </a:rPr>
              <a:t> function specifies the geometric object we’d like to plot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72AF6CD9-6203-4EA3-8269-67CF8E1A8024}"/>
              </a:ext>
            </a:extLst>
          </p:cNvPr>
          <p:cNvSpPr/>
          <p:nvPr/>
        </p:nvSpPr>
        <p:spPr>
          <a:xfrm>
            <a:off x="2059806" y="991402"/>
            <a:ext cx="1101083" cy="3243714"/>
          </a:xfrm>
          <a:prstGeom prst="arc">
            <a:avLst>
              <a:gd name="adj1" fmla="val 17541010"/>
              <a:gd name="adj2" fmla="val 642198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94DFA030-FA59-45F1-99BF-1EEC3B4BEE50}"/>
              </a:ext>
            </a:extLst>
          </p:cNvPr>
          <p:cNvSpPr/>
          <p:nvPr/>
        </p:nvSpPr>
        <p:spPr>
          <a:xfrm flipH="1">
            <a:off x="5263870" y="1924049"/>
            <a:ext cx="5708928" cy="2137257"/>
          </a:xfrm>
          <a:prstGeom prst="arc">
            <a:avLst>
              <a:gd name="adj1" fmla="val 17814947"/>
              <a:gd name="adj2" fmla="val 0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A5F57B7-A510-44B4-B970-BCD49BC74CB7}"/>
              </a:ext>
            </a:extLst>
          </p:cNvPr>
          <p:cNvSpPr/>
          <p:nvPr/>
        </p:nvSpPr>
        <p:spPr>
          <a:xfrm flipH="1">
            <a:off x="7342627" y="1663264"/>
            <a:ext cx="1277293" cy="2505177"/>
          </a:xfrm>
          <a:prstGeom prst="arc">
            <a:avLst>
              <a:gd name="adj1" fmla="val 17541010"/>
              <a:gd name="adj2" fmla="val 462929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D0F6DAB-26E9-476A-A686-CE6716402C3D}"/>
              </a:ext>
            </a:extLst>
          </p:cNvPr>
          <p:cNvSpPr txBox="1">
            <a:spLocks/>
          </p:cNvSpPr>
          <p:nvPr/>
        </p:nvSpPr>
        <p:spPr>
          <a:xfrm>
            <a:off x="7342627" y="4591913"/>
            <a:ext cx="4265439" cy="1549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ABC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sz="2000" dirty="0">
                <a:solidFill>
                  <a:srgbClr val="2092B6"/>
                </a:solidFill>
                <a:latin typeface="+mn-lt"/>
              </a:rPr>
              <a:t>For now, feel free to completely ignore syntax like </a:t>
            </a:r>
            <a:r>
              <a:rPr lang="en-GB" sz="2000" b="1" dirty="0">
                <a:solidFill>
                  <a:srgbClr val="2092B6"/>
                </a:solidFill>
                <a:latin typeface="+mn-lt"/>
              </a:rPr>
              <a:t>%&gt;%</a:t>
            </a:r>
            <a:r>
              <a:rPr lang="en-GB" sz="2000" dirty="0">
                <a:solidFill>
                  <a:srgbClr val="2092B6"/>
                </a:solidFill>
                <a:latin typeface="+mn-lt"/>
              </a:rPr>
              <a:t> and </a:t>
            </a:r>
            <a:r>
              <a:rPr lang="en-GB" sz="2000" b="1" dirty="0">
                <a:solidFill>
                  <a:srgbClr val="2092B6"/>
                </a:solidFill>
                <a:latin typeface="+mn-lt"/>
              </a:rPr>
              <a:t>+</a:t>
            </a:r>
            <a:r>
              <a:rPr lang="en-GB" sz="2000" dirty="0">
                <a:solidFill>
                  <a:srgbClr val="2092B6"/>
                </a:solidFill>
                <a:latin typeface="+mn-lt"/>
              </a:rPr>
              <a:t> 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B975F82C-17A8-4CEC-AB6F-763C5385388D}"/>
              </a:ext>
            </a:extLst>
          </p:cNvPr>
          <p:cNvSpPr/>
          <p:nvPr/>
        </p:nvSpPr>
        <p:spPr>
          <a:xfrm rot="5400000" flipH="1" flipV="1">
            <a:off x="2038996" y="3682470"/>
            <a:ext cx="2303295" cy="2064960"/>
          </a:xfrm>
          <a:prstGeom prst="arc">
            <a:avLst>
              <a:gd name="adj1" fmla="val 16777974"/>
              <a:gd name="adj2" fmla="val 20424164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2E8B7FC-BFF7-4FC7-B168-4161695E6582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6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545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AB92D6-6C5B-48C1-BAC3-6EC22900BD50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F1CD7B-4AF4-469E-93D9-E04BC6A5FA44}"/>
              </a:ext>
            </a:extLst>
          </p:cNvPr>
          <p:cNvGrpSpPr/>
          <p:nvPr/>
        </p:nvGrpSpPr>
        <p:grpSpPr>
          <a:xfrm>
            <a:off x="-1716710" y="0"/>
            <a:ext cx="8406579" cy="5657485"/>
            <a:chOff x="-1716710" y="0"/>
            <a:chExt cx="8406579" cy="56574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3E0844-45E8-403C-A60E-39158871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336611" cy="407561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BE2D13-51ED-48CA-A31C-D23E6DAC3BBB}"/>
                </a:ext>
              </a:extLst>
            </p:cNvPr>
            <p:cNvSpPr/>
            <p:nvPr/>
          </p:nvSpPr>
          <p:spPr>
            <a:xfrm>
              <a:off x="-1716710" y="926431"/>
              <a:ext cx="8406579" cy="4731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7230369-F5E4-4A23-B953-AA8873B2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79" y="813960"/>
            <a:ext cx="6534520" cy="4667515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F678B32-69C2-4350-B14A-E2330F719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0" y="3291958"/>
            <a:ext cx="4477610" cy="1057478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F9758A0D-8C52-4F7A-8C04-55115B63F904}"/>
              </a:ext>
            </a:extLst>
          </p:cNvPr>
          <p:cNvSpPr/>
          <p:nvPr/>
        </p:nvSpPr>
        <p:spPr>
          <a:xfrm flipH="1">
            <a:off x="889328" y="1986596"/>
            <a:ext cx="701041" cy="2871467"/>
          </a:xfrm>
          <a:prstGeom prst="arc">
            <a:avLst>
              <a:gd name="adj1" fmla="val 16674142"/>
              <a:gd name="adj2" fmla="val 0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552C858-5B4C-46DC-A5CC-0EE3F1AC0838}"/>
              </a:ext>
            </a:extLst>
          </p:cNvPr>
          <p:cNvSpPr/>
          <p:nvPr/>
        </p:nvSpPr>
        <p:spPr>
          <a:xfrm rot="16200000" flipH="1">
            <a:off x="4309746" y="3281741"/>
            <a:ext cx="701041" cy="2871467"/>
          </a:xfrm>
          <a:prstGeom prst="arc">
            <a:avLst>
              <a:gd name="adj1" fmla="val 16483629"/>
              <a:gd name="adj2" fmla="val 4836338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5EFC267A-59FB-40B1-A555-A030FBC354A3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7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242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AB92D6-6C5B-48C1-BAC3-6EC22900BD50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F1CD7B-4AF4-469E-93D9-E04BC6A5FA44}"/>
              </a:ext>
            </a:extLst>
          </p:cNvPr>
          <p:cNvGrpSpPr/>
          <p:nvPr/>
        </p:nvGrpSpPr>
        <p:grpSpPr>
          <a:xfrm>
            <a:off x="-1716710" y="0"/>
            <a:ext cx="8406579" cy="5657485"/>
            <a:chOff x="-1716710" y="0"/>
            <a:chExt cx="8406579" cy="56574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3E0844-45E8-403C-A60E-39158871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336611" cy="407561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BE2D13-51ED-48CA-A31C-D23E6DAC3BBB}"/>
                </a:ext>
              </a:extLst>
            </p:cNvPr>
            <p:cNvSpPr/>
            <p:nvPr/>
          </p:nvSpPr>
          <p:spPr>
            <a:xfrm>
              <a:off x="-1716710" y="926431"/>
              <a:ext cx="8406579" cy="4731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6C6D3CD4-FED6-423F-8A3E-B3E7D944B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0" y="3297857"/>
            <a:ext cx="4477610" cy="1257541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683FFC0-7254-4907-BDEF-50632E50E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79" y="813959"/>
            <a:ext cx="6534521" cy="4667515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67ABA671-B87A-4AAF-B150-E64BBFF95C50}"/>
              </a:ext>
            </a:extLst>
          </p:cNvPr>
          <p:cNvSpPr/>
          <p:nvPr/>
        </p:nvSpPr>
        <p:spPr>
          <a:xfrm flipH="1">
            <a:off x="889328" y="1986596"/>
            <a:ext cx="701041" cy="2871467"/>
          </a:xfrm>
          <a:prstGeom prst="arc">
            <a:avLst>
              <a:gd name="adj1" fmla="val 16674142"/>
              <a:gd name="adj2" fmla="val 0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4A8761E-A6AE-42CD-8337-73BE940A5DFA}"/>
              </a:ext>
            </a:extLst>
          </p:cNvPr>
          <p:cNvSpPr/>
          <p:nvPr/>
        </p:nvSpPr>
        <p:spPr>
          <a:xfrm rot="16200000" flipH="1">
            <a:off x="4309746" y="3281741"/>
            <a:ext cx="701041" cy="2871467"/>
          </a:xfrm>
          <a:prstGeom prst="arc">
            <a:avLst>
              <a:gd name="adj1" fmla="val 16483629"/>
              <a:gd name="adj2" fmla="val 4836338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4D2851F-5220-40F1-81BA-0D447DD1E72A}"/>
              </a:ext>
            </a:extLst>
          </p:cNvPr>
          <p:cNvSpPr txBox="1">
            <a:spLocks/>
          </p:cNvSpPr>
          <p:nvPr/>
        </p:nvSpPr>
        <p:spPr>
          <a:xfrm>
            <a:off x="420820" y="5602201"/>
            <a:ext cx="5675181" cy="54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ABC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1600" dirty="0">
                <a:solidFill>
                  <a:srgbClr val="CF0360"/>
                </a:solidFill>
              </a:rPr>
              <a:t>Mapped the </a:t>
            </a:r>
            <a:r>
              <a:rPr lang="en-GB" sz="1600" b="1" dirty="0">
                <a:solidFill>
                  <a:srgbClr val="CF0360"/>
                </a:solidFill>
              </a:rPr>
              <a:t>species</a:t>
            </a:r>
            <a:r>
              <a:rPr lang="en-GB" sz="1600" dirty="0">
                <a:solidFill>
                  <a:srgbClr val="CF0360"/>
                </a:solidFill>
              </a:rPr>
              <a:t> variable to the </a:t>
            </a:r>
            <a:r>
              <a:rPr lang="en-GB" sz="1600" b="1" dirty="0">
                <a:solidFill>
                  <a:srgbClr val="CF0360"/>
                </a:solidFill>
              </a:rPr>
              <a:t>colour</a:t>
            </a:r>
            <a:r>
              <a:rPr lang="en-GB" sz="1600" dirty="0">
                <a:solidFill>
                  <a:srgbClr val="CF0360"/>
                </a:solidFill>
              </a:rPr>
              <a:t> aesthetic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9568537B-2288-413A-B6D4-68BA6953AA64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8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11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AB92D6-6C5B-48C1-BAC3-6EC22900BD50}"/>
              </a:ext>
            </a:extLst>
          </p:cNvPr>
          <p:cNvSpPr/>
          <p:nvPr/>
        </p:nvSpPr>
        <p:spPr>
          <a:xfrm>
            <a:off x="0" y="-1"/>
            <a:ext cx="12192000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F1CD7B-4AF4-469E-93D9-E04BC6A5FA44}"/>
              </a:ext>
            </a:extLst>
          </p:cNvPr>
          <p:cNvGrpSpPr/>
          <p:nvPr/>
        </p:nvGrpSpPr>
        <p:grpSpPr>
          <a:xfrm>
            <a:off x="-1716710" y="0"/>
            <a:ext cx="8406579" cy="5657485"/>
            <a:chOff x="-1716710" y="0"/>
            <a:chExt cx="8406579" cy="56574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3E0844-45E8-403C-A60E-39158871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336611" cy="407561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BE2D13-51ED-48CA-A31C-D23E6DAC3BBB}"/>
                </a:ext>
              </a:extLst>
            </p:cNvPr>
            <p:cNvSpPr/>
            <p:nvPr/>
          </p:nvSpPr>
          <p:spPr>
            <a:xfrm>
              <a:off x="-1716710" y="926431"/>
              <a:ext cx="8406579" cy="4731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A4061EF-B24D-4B5A-AB6B-C98535991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0" y="3291958"/>
            <a:ext cx="4477610" cy="145760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FC1FDC4-90B8-42E1-B4C4-7506C7A9B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80" y="813960"/>
            <a:ext cx="6534519" cy="4667513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976D6BB6-B4E7-4B40-AA81-14488F61869B}"/>
              </a:ext>
            </a:extLst>
          </p:cNvPr>
          <p:cNvSpPr/>
          <p:nvPr/>
        </p:nvSpPr>
        <p:spPr>
          <a:xfrm flipH="1">
            <a:off x="889328" y="1986596"/>
            <a:ext cx="701041" cy="2871467"/>
          </a:xfrm>
          <a:prstGeom prst="arc">
            <a:avLst>
              <a:gd name="adj1" fmla="val 16674142"/>
              <a:gd name="adj2" fmla="val 0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DF0BFBF-F47F-4B89-8E36-42C7B1C6A7E2}"/>
              </a:ext>
            </a:extLst>
          </p:cNvPr>
          <p:cNvSpPr/>
          <p:nvPr/>
        </p:nvSpPr>
        <p:spPr>
          <a:xfrm rot="16200000" flipH="1">
            <a:off x="4309746" y="3281741"/>
            <a:ext cx="701041" cy="2871467"/>
          </a:xfrm>
          <a:prstGeom prst="arc">
            <a:avLst>
              <a:gd name="adj1" fmla="val 16483629"/>
              <a:gd name="adj2" fmla="val 4836338"/>
            </a:avLst>
          </a:prstGeom>
          <a:ln w="9525">
            <a:solidFill>
              <a:srgbClr val="CF03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28511C-56A4-4285-AA0C-A022102A7AEA}"/>
              </a:ext>
            </a:extLst>
          </p:cNvPr>
          <p:cNvSpPr txBox="1">
            <a:spLocks/>
          </p:cNvSpPr>
          <p:nvPr/>
        </p:nvSpPr>
        <p:spPr>
          <a:xfrm>
            <a:off x="420820" y="5602201"/>
            <a:ext cx="5675181" cy="54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ABC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ABC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1600" dirty="0">
                <a:solidFill>
                  <a:srgbClr val="CF0360"/>
                </a:solidFill>
              </a:rPr>
              <a:t>Mapped the </a:t>
            </a:r>
            <a:r>
              <a:rPr lang="en-GB" sz="1600" b="1" dirty="0" err="1">
                <a:solidFill>
                  <a:srgbClr val="CF0360"/>
                </a:solidFill>
              </a:rPr>
              <a:t>body_mass_g</a:t>
            </a:r>
            <a:r>
              <a:rPr lang="en-GB" sz="1600" b="1" dirty="0">
                <a:solidFill>
                  <a:srgbClr val="CF0360"/>
                </a:solidFill>
              </a:rPr>
              <a:t> </a:t>
            </a:r>
            <a:r>
              <a:rPr lang="en-GB" sz="1600" dirty="0">
                <a:solidFill>
                  <a:srgbClr val="CF0360"/>
                </a:solidFill>
              </a:rPr>
              <a:t>variable to the </a:t>
            </a:r>
            <a:r>
              <a:rPr lang="en-GB" sz="1600" b="1" dirty="0">
                <a:solidFill>
                  <a:srgbClr val="CF0360"/>
                </a:solidFill>
              </a:rPr>
              <a:t>size</a:t>
            </a:r>
            <a:r>
              <a:rPr lang="en-GB" sz="1600" dirty="0">
                <a:solidFill>
                  <a:srgbClr val="CF0360"/>
                </a:solidFill>
              </a:rPr>
              <a:t> aesthetic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D9FCC80D-CFD6-47B7-AFB8-93FD503B565E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9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74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HSC">
      <a:dk1>
        <a:sysClr val="windowText" lastClr="000000"/>
      </a:dk1>
      <a:lt1>
        <a:sysClr val="window" lastClr="FFFFFF"/>
      </a:lt1>
      <a:dk2>
        <a:srgbClr val="616265"/>
      </a:dk2>
      <a:lt2>
        <a:srgbClr val="E0E0E1"/>
      </a:lt2>
      <a:accent1>
        <a:srgbClr val="01A188"/>
      </a:accent1>
      <a:accent2>
        <a:srgbClr val="0063BE"/>
      </a:accent2>
      <a:accent3>
        <a:srgbClr val="E57200"/>
      </a:accent3>
      <a:accent4>
        <a:srgbClr val="512698"/>
      </a:accent4>
      <a:accent5>
        <a:srgbClr val="34B6E4"/>
      </a:accent5>
      <a:accent6>
        <a:srgbClr val="CC092F"/>
      </a:accent6>
      <a:hlink>
        <a:srgbClr val="0063BE"/>
      </a:hlink>
      <a:folHlink>
        <a:srgbClr val="51269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676</TotalTime>
  <Words>1144</Words>
  <Application>Microsoft Office PowerPoint</Application>
  <PresentationFormat>Widescreen</PresentationFormat>
  <Paragraphs>180</Paragraphs>
  <Slides>51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Tahoma</vt:lpstr>
      <vt:lpstr>Wingdings</vt:lpstr>
      <vt:lpstr>Office Theme</vt:lpstr>
      <vt:lpstr>Data visualisation using R</vt:lpstr>
      <vt:lpstr>This session</vt:lpstr>
      <vt:lpstr>R’s flagship data visualisation package: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ggplot2 do?</vt:lpstr>
      <vt:lpstr>PowerPoint Presentation</vt:lpstr>
      <vt:lpstr>PowerPoint Presentation</vt:lpstr>
      <vt:lpstr>PowerPoint Presentation</vt:lpstr>
      <vt:lpstr>Example using ggplot2 with covid vaccination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Showcase: R packages designed as extensions to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/ how to learn more</vt:lpstr>
      <vt:lpstr>Online tutorials</vt:lpstr>
      <vt:lpstr>The esquisse package</vt:lpstr>
      <vt:lpstr>R Graph Gallery</vt:lpstr>
      <vt:lpstr>PowerPoint Presentation</vt:lpstr>
      <vt:lpstr>PowerPoint Presentation</vt:lpstr>
      <vt:lpstr>PowerPoint Presentation</vt:lpstr>
      <vt:lpstr>Code from this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Baker</dc:creator>
  <cp:lastModifiedBy>Baker, Andrew</cp:lastModifiedBy>
  <cp:revision>10</cp:revision>
  <dcterms:created xsi:type="dcterms:W3CDTF">2021-03-05T13:00:02Z</dcterms:created>
  <dcterms:modified xsi:type="dcterms:W3CDTF">2022-05-23T11:23:46Z</dcterms:modified>
</cp:coreProperties>
</file>